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aleway"/>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41183a09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41183a09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Área de conhecimento que tem o objetivo de tornar as máquinas “inteligentes” como nós dando a elas a habilidade de se “comunicarem” em linguagem humana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a938265e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a938265e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41183a09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41183a09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A grande quantidade de dados produzida e disponibilizada diariamente, em língua humana, só instiga a ganância e a urgência por processar esses dados e transformá-los em conhecimento</a:t>
            </a:r>
            <a:endParaRPr/>
          </a:p>
          <a:p>
            <a:pPr indent="-298450" lvl="0" marL="457200" rtl="0" algn="l">
              <a:spcBef>
                <a:spcPts val="0"/>
              </a:spcBef>
              <a:spcAft>
                <a:spcPts val="0"/>
              </a:spcAft>
              <a:buSzPts val="1100"/>
              <a:buChar char="-"/>
            </a:pPr>
            <a:r>
              <a:rPr lang="pt-BR"/>
              <a:t>Há uma estimativa de que apenas 20% dos dados produzidos está na forma de dados estruturados, o restante é, em grande parte, dado textual (não estruturado e, cada vez mais, gerado pelo próprio usuário o que traz novos e maiores desafios do que os que existiam nos primórdios do PLN)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41183a09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41183a09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41183a09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41183a09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Mencionar normalização como passo prévio opcional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41183a09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41183a09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41183a09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41183a09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41183a09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41183a09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41183a09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41183a09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41183a09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41183a09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41183a09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41183a09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41183a09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41183a09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a938265e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a938265e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41183a09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41183a09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41183a09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41183a09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41183a09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41183a09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“O agente não deve somente saber as palavras para se expressar, mas também a ordem em que devem ser escritas/faladas”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41183a09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41183a09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“O agente deve entender o significado das palavras e expressões geradas pelos seus pares”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41183a09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41183a09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“O agente deve ter entendimento do contexto para saber desambiguar o significado de algumas expressões”</a:t>
            </a:r>
            <a:endParaRPr/>
          </a:p>
          <a:p>
            <a:pPr indent="-298450" lvl="0" marL="457200" rtl="0" algn="l">
              <a:spcBef>
                <a:spcPts val="0"/>
              </a:spcBef>
              <a:spcAft>
                <a:spcPts val="0"/>
              </a:spcAft>
              <a:buSzPts val="1100"/>
              <a:buChar char="-"/>
            </a:pPr>
            <a:r>
              <a:rPr lang="pt-BR"/>
              <a:t>“O que distingue o significado é o contexto e o estudo da influência do contexto na língua é conhecido como pragmática”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1025948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1025948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10259480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10259480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10259480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10259480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e2d46b9e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e2d46b9e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10259480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10259480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“O agente deve entender o significado das palavras e expressões geradas pelos seus pares”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10259480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10259480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“O agente deve entender o significado das palavras e expressões geradas pelos seus pares”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10259480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10259480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“O agente deve entender o significado das palavras e expressões geradas pelos seus pares”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10259480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10259480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“O agente deve entender o significado das palavras e expressões geradas pelos seus pares”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aa834567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aa834567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aa834567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aa83456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É o PLN ou a Linguística Computacional que tornam essas aplicações possíveis</a:t>
            </a:r>
            <a:endParaRPr/>
          </a:p>
          <a:p>
            <a:pPr indent="-298450" lvl="0" marL="457200" rtl="0" algn="l">
              <a:spcBef>
                <a:spcPts val="0"/>
              </a:spcBef>
              <a:spcAft>
                <a:spcPts val="0"/>
              </a:spcAft>
              <a:buSzPts val="1100"/>
              <a:buChar char="-"/>
            </a:pPr>
            <a:r>
              <a:rPr lang="pt-BR"/>
              <a:t>“A Linguística Computacional é o estudo da linguagem sob uma perspectiva computacional”</a:t>
            </a:r>
            <a:endParaRPr/>
          </a:p>
          <a:p>
            <a:pPr indent="-298450" lvl="0" marL="457200" rtl="0" algn="l">
              <a:spcBef>
                <a:spcPts val="0"/>
              </a:spcBef>
              <a:spcAft>
                <a:spcPts val="0"/>
              </a:spcAft>
              <a:buSzPts val="1100"/>
              <a:buChar char="-"/>
            </a:pPr>
            <a:r>
              <a:rPr lang="pt-BR"/>
              <a:t>“Visa prover modelos computacionais (baseado em regras ou data-driven) para processar a linguagem”</a:t>
            </a:r>
            <a:endParaRPr/>
          </a:p>
          <a:p>
            <a:pPr indent="-298450" lvl="0" marL="457200" rtl="0" algn="l">
              <a:spcBef>
                <a:spcPts val="0"/>
              </a:spcBef>
              <a:spcAft>
                <a:spcPts val="0"/>
              </a:spcAft>
              <a:buSzPts val="1100"/>
              <a:buChar char="-"/>
            </a:pPr>
            <a:r>
              <a:rPr lang="pt-BR"/>
              <a:t>“Estes modelos são implementados com dois objetivos distintos: </a:t>
            </a:r>
            <a:endParaRPr/>
          </a:p>
          <a:p>
            <a:pPr indent="-298450" lvl="1" marL="1371600" rtl="0" algn="l">
              <a:spcBef>
                <a:spcPts val="0"/>
              </a:spcBef>
              <a:spcAft>
                <a:spcPts val="0"/>
              </a:spcAft>
              <a:buSzPts val="1100"/>
              <a:buChar char="-"/>
            </a:pPr>
            <a:r>
              <a:rPr lang="pt-BR"/>
              <a:t>Atividades fim - onde eu implemento um modelo computacional para explicar um fenômeno linguístico ou psicolinguístico</a:t>
            </a:r>
            <a:endParaRPr/>
          </a:p>
          <a:p>
            <a:pPr indent="-298450" lvl="1" marL="1371600" rtl="0" algn="l">
              <a:spcBef>
                <a:spcPts val="0"/>
              </a:spcBef>
              <a:spcAft>
                <a:spcPts val="0"/>
              </a:spcAft>
              <a:buSzPts val="1100"/>
              <a:buChar char="-"/>
            </a:pPr>
            <a:r>
              <a:rPr lang="pt-BR"/>
              <a:t>PLN - atividades onde a linguagem é um </a:t>
            </a:r>
            <a:r>
              <a:rPr b="1" lang="pt-BR"/>
              <a:t>meio</a:t>
            </a:r>
            <a:r>
              <a:rPr lang="pt-BR"/>
              <a:t> e o propósito é desenvolver um modelo computacional para processar a linguagem visando um produto”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41183a09b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41183a09b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aa834567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aa834567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eeccd5a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feeccd5a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10259480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10259480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a938265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a938265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be2d46b9e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be2d46b9e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e2d46b9e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e2d46b9e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pt-BR" sz="1500"/>
              <a:t>Comentar sobre fronteiras borradas entre “linguagem natural” X “linguagem artificial”</a:t>
            </a:r>
            <a:endParaRPr sz="1500"/>
          </a:p>
          <a:p>
            <a:pPr indent="-323850" lvl="0" marL="457200" rtl="0" algn="l">
              <a:spcBef>
                <a:spcPts val="0"/>
              </a:spcBef>
              <a:spcAft>
                <a:spcPts val="0"/>
              </a:spcAft>
              <a:buSzPts val="1500"/>
              <a:buChar char="-"/>
            </a:pPr>
            <a:r>
              <a:rPr lang="pt-BR" sz="1500"/>
              <a:t>Linguagem natural (e não só a humana) tem ambiguidade</a:t>
            </a:r>
            <a:endParaRPr sz="1500"/>
          </a:p>
          <a:p>
            <a:pPr indent="-323850" lvl="0" marL="457200" rtl="0" algn="l">
              <a:spcBef>
                <a:spcPts val="0"/>
              </a:spcBef>
              <a:spcAft>
                <a:spcPts val="0"/>
              </a:spcAft>
              <a:buSzPts val="1500"/>
              <a:buChar char="-"/>
            </a:pPr>
            <a:r>
              <a:rPr lang="pt-BR" sz="1500"/>
              <a:t>“Linguagem natural” =&gt; nada é natural, porque é construído</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50403d5a54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50403d5a54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Alguns acreditam que a capacidade de se comunicar via linguagem é o que nos define como “seres inteligentes”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41183a09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41183a09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41183a09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41183a09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41183a09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41183a09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hyperlink" Target="mailto:helenacaseli@ufscar.br" TargetMode="External"/><Relationship Id="rId4" Type="http://schemas.openxmlformats.org/officeDocument/2006/relationships/hyperlink" Target="mailto:claudiafreitas@puc-rio.br" TargetMode="External"/><Relationship Id="rId5" Type="http://schemas.openxmlformats.org/officeDocument/2006/relationships/hyperlink" Target="mailto:robertaqueirozlv@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hyperlink" Target="https://pt.wikipedia.org/wiki/Her"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s://drive.google.com/file/d/1olauHymPvClAlPEhrfiymntk1xfRPhRs/view?usp=sharing" TargetMode="External"/><Relationship Id="rId4" Type="http://schemas.openxmlformats.org/officeDocument/2006/relationships/hyperlink" Target="https://sites.google.com/view/brasileiras-pln/" TargetMode="External"/><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hyperlink" Target="https://www.papodecinema.com.br/filmes/como-treinar-o-seu-dragao/"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6.jp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7.jpg"/><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hyperlink" Target="https://towardsdatascience.com/transformers-89034557de1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br.pinterest.com/pin/608689705857022687/"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hyperlink" Target="http://www.nilc.icmc.usp.br/nilc/tools/Fapesp%20Corpora.ht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hyperlink" Target="http://nilc.icmc.usp.br/nilc/index.php/repositorio-de-word-embeddings-do-nilc" TargetMode="External"/><Relationship Id="rId5" Type="http://schemas.openxmlformats.org/officeDocument/2006/relationships/hyperlink" Target="https://towardsdatascience.com/deep-learning-4-embedding-layers-f9a02d55ac1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hyperlink" Target="https://github.com/own-pt/openWordnet-PT" TargetMode="Externa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hyperlink" Target="http://143.107.183.175:21380/portlex/index.php/pt/projetos/liwc" TargetMode="External"/><Relationship Id="rId4" Type="http://schemas.openxmlformats.org/officeDocument/2006/relationships/image" Target="../media/image22.png"/><Relationship Id="rId5"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4.jp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33.jpg"/><Relationship Id="rId7" Type="http://schemas.openxmlformats.org/officeDocument/2006/relationships/image" Target="../media/image3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sol.sbc.org.br/livros/index.php/sbc/catalog/view/103/460/732-1" TargetMode="External"/><Relationship Id="rId4" Type="http://schemas.openxmlformats.org/officeDocument/2006/relationships/hyperlink" Target="https://colab.research.google.com/drive/1117zJKfTFn5yHToWj0KRQG7WmSJw6IEa?usp=sha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aclanthology.org/" TargetMode="External"/><Relationship Id="rId4" Type="http://schemas.openxmlformats.org/officeDocument/2006/relationships/hyperlink" Target="https://sites.google.com/view/ce-pln/inicio" TargetMode="External"/><Relationship Id="rId5" Type="http://schemas.openxmlformats.org/officeDocument/2006/relationships/hyperlink" Target="https://medium.com/" TargetMode="External"/><Relationship Id="rId6" Type="http://schemas.openxmlformats.org/officeDocument/2006/relationships/hyperlink" Target="https://towardsdatascience.com/" TargetMode="External"/><Relationship Id="rId7" Type="http://schemas.openxmlformats.org/officeDocument/2006/relationships/hyperlink" Target="http://www.facom.ufu.br/~wendelmelo/terceiros/tutorial_nltk.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nltk.org/" TargetMode="External"/><Relationship Id="rId4" Type="http://schemas.openxmlformats.org/officeDocument/2006/relationships/hyperlink" Target="https://spacy.io/" TargetMode="External"/><Relationship Id="rId5" Type="http://schemas.openxmlformats.org/officeDocument/2006/relationships/hyperlink" Target="https://stanfordnlp.github.io/CoreNLP/" TargetMode="External"/><Relationship Id="rId6" Type="http://schemas.openxmlformats.org/officeDocument/2006/relationships/hyperlink" Target="https://colab.research.google.com/" TargetMode="External"/><Relationship Id="rId7" Type="http://schemas.openxmlformats.org/officeDocument/2006/relationships/hyperlink" Target="https://www.kaggl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hyperlink" Target="https://pt.wikipedia.org/wiki/O_Que_%C3%89_Isso,_Companheiro%3F_(film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youtube.com/playlist?list=PLLrlHSmC0Mw73a1t73DEjgGMPyu8QssWT" TargetMode="External"/><Relationship Id="rId4" Type="http://schemas.openxmlformats.org/officeDocument/2006/relationships/hyperlink" Target="https://pixabay.com/" TargetMode="External"/><Relationship Id="rId5" Type="http://schemas.openxmlformats.org/officeDocument/2006/relationships/hyperlink" Target="https://unsplash.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idx="1" type="body"/>
          </p:nvPr>
        </p:nvSpPr>
        <p:spPr>
          <a:xfrm>
            <a:off x="853950" y="2919450"/>
            <a:ext cx="7436100" cy="18093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b="1" lang="pt-BR" sz="3000">
                <a:solidFill>
                  <a:schemeClr val="lt2"/>
                </a:solidFill>
              </a:rPr>
              <a:t>Introdução</a:t>
            </a:r>
            <a:endParaRPr b="1" sz="3000">
              <a:solidFill>
                <a:schemeClr val="lt2"/>
              </a:solidFill>
            </a:endParaRPr>
          </a:p>
          <a:p>
            <a:pPr indent="0" lvl="0" marL="0" rtl="0" algn="ctr">
              <a:spcBef>
                <a:spcPts val="1200"/>
              </a:spcBef>
              <a:spcAft>
                <a:spcPts val="0"/>
              </a:spcAft>
              <a:buNone/>
            </a:pPr>
            <a:r>
              <a:t/>
            </a:r>
            <a:endParaRPr>
              <a:solidFill>
                <a:schemeClr val="lt2"/>
              </a:solidFill>
            </a:endParaRPr>
          </a:p>
          <a:p>
            <a:pPr indent="0" lvl="0" marL="0" rtl="0" algn="ctr">
              <a:spcBef>
                <a:spcPts val="0"/>
              </a:spcBef>
              <a:spcAft>
                <a:spcPts val="0"/>
              </a:spcAft>
              <a:buNone/>
            </a:pPr>
            <a:r>
              <a:rPr lang="pt-BR">
                <a:solidFill>
                  <a:schemeClr val="lt2"/>
                </a:solidFill>
              </a:rPr>
              <a:t>Helena Caseli, Cláudia Freitas e Roberta Viola</a:t>
            </a:r>
            <a:endParaRPr>
              <a:solidFill>
                <a:schemeClr val="lt2"/>
              </a:solidFill>
            </a:endParaRPr>
          </a:p>
          <a:p>
            <a:pPr indent="0" lvl="0" marL="0" rtl="0" algn="ctr">
              <a:spcBef>
                <a:spcPts val="0"/>
              </a:spcBef>
              <a:spcAft>
                <a:spcPts val="1200"/>
              </a:spcAft>
              <a:buClr>
                <a:schemeClr val="dk2"/>
              </a:buClr>
              <a:buSzPct val="61111"/>
              <a:buFont typeface="Arial"/>
              <a:buNone/>
            </a:pPr>
            <a:r>
              <a:rPr lang="pt-BR" u="sng">
                <a:solidFill>
                  <a:schemeClr val="hlink"/>
                </a:solidFill>
                <a:hlinkClick r:id="rId3"/>
              </a:rPr>
              <a:t>helenacaseli@ufscar.br</a:t>
            </a:r>
            <a:r>
              <a:rPr lang="pt-BR">
                <a:solidFill>
                  <a:schemeClr val="lt2"/>
                </a:solidFill>
              </a:rPr>
              <a:t> </a:t>
            </a:r>
            <a:r>
              <a:rPr lang="pt-BR" u="sng">
                <a:solidFill>
                  <a:schemeClr val="hlink"/>
                </a:solidFill>
                <a:hlinkClick r:id="rId4"/>
              </a:rPr>
              <a:t>claudiafreitas@puc-rio.br</a:t>
            </a:r>
            <a:r>
              <a:rPr lang="pt-BR">
                <a:solidFill>
                  <a:schemeClr val="lt2"/>
                </a:solidFill>
              </a:rPr>
              <a:t> </a:t>
            </a:r>
            <a:r>
              <a:rPr lang="pt-BR" u="sng">
                <a:solidFill>
                  <a:schemeClr val="hlink"/>
                </a:solidFill>
                <a:hlinkClick r:id="rId5"/>
              </a:rPr>
              <a:t>robertaqueirozlv@gmail.com</a:t>
            </a:r>
            <a:endParaRPr>
              <a:solidFill>
                <a:schemeClr val="lt2"/>
              </a:solidFill>
            </a:endParaRPr>
          </a:p>
        </p:txBody>
      </p:sp>
      <p:sp>
        <p:nvSpPr>
          <p:cNvPr id="73" name="Google Shape;73;p13"/>
          <p:cNvSpPr txBox="1"/>
          <p:nvPr/>
        </p:nvSpPr>
        <p:spPr>
          <a:xfrm>
            <a:off x="853950" y="1000050"/>
            <a:ext cx="7436100" cy="15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4800">
                <a:solidFill>
                  <a:srgbClr val="FB8C00"/>
                </a:solidFill>
                <a:latin typeface="Lato"/>
                <a:ea typeface="Lato"/>
                <a:cs typeface="Lato"/>
                <a:sym typeface="Lato"/>
              </a:rPr>
              <a:t>Processamento</a:t>
            </a:r>
            <a:r>
              <a:rPr b="1" lang="pt-BR" sz="4800">
                <a:solidFill>
                  <a:srgbClr val="FB8C00"/>
                </a:solidFill>
                <a:latin typeface="Lato"/>
                <a:ea typeface="Lato"/>
                <a:cs typeface="Lato"/>
                <a:sym typeface="Lato"/>
              </a:rPr>
              <a:t> de Linguagem Natural</a:t>
            </a:r>
            <a:endParaRPr b="1" sz="4800">
              <a:solidFill>
                <a:srgbClr val="FB8C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159" name="Google Shape;159;p22"/>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Processamento de Linguagem Natural</a:t>
            </a:r>
            <a:endParaRPr>
              <a:solidFill>
                <a:srgbClr val="666666"/>
              </a:solidFill>
            </a:endParaRPr>
          </a:p>
        </p:txBody>
      </p:sp>
      <p:sp>
        <p:nvSpPr>
          <p:cNvPr id="160" name="Google Shape;160;p22"/>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2400">
              <a:solidFill>
                <a:srgbClr val="666666"/>
              </a:solidFill>
            </a:endParaRPr>
          </a:p>
          <a:p>
            <a:pPr indent="0" lvl="0" marL="0" rtl="0" algn="ctr">
              <a:spcBef>
                <a:spcPts val="1000"/>
              </a:spcBef>
              <a:spcAft>
                <a:spcPts val="0"/>
              </a:spcAft>
              <a:buNone/>
            </a:pPr>
            <a:r>
              <a:rPr lang="pt-BR" sz="2400">
                <a:solidFill>
                  <a:srgbClr val="666666"/>
                </a:solidFill>
              </a:rPr>
              <a:t>Linguística + Computação</a:t>
            </a:r>
            <a:endParaRPr sz="2400">
              <a:solidFill>
                <a:srgbClr val="666666"/>
              </a:solidFill>
            </a:endParaRPr>
          </a:p>
          <a:p>
            <a:pPr indent="0" lvl="0" marL="0" rtl="0" algn="ctr">
              <a:spcBef>
                <a:spcPts val="1000"/>
              </a:spcBef>
              <a:spcAft>
                <a:spcPts val="0"/>
              </a:spcAft>
              <a:buNone/>
            </a:pPr>
            <a:r>
              <a:rPr lang="pt-BR" sz="2400">
                <a:solidFill>
                  <a:srgbClr val="666666"/>
                </a:solidFill>
              </a:rPr>
              <a:t>X</a:t>
            </a:r>
            <a:endParaRPr sz="2400">
              <a:solidFill>
                <a:srgbClr val="666666"/>
              </a:solidFill>
            </a:endParaRPr>
          </a:p>
          <a:p>
            <a:pPr indent="0" lvl="0" marL="0" rtl="0" algn="ctr">
              <a:spcBef>
                <a:spcPts val="1000"/>
              </a:spcBef>
              <a:spcAft>
                <a:spcPts val="0"/>
              </a:spcAft>
              <a:buNone/>
            </a:pPr>
            <a:r>
              <a:rPr lang="pt-BR" sz="2400">
                <a:solidFill>
                  <a:srgbClr val="666666"/>
                </a:solidFill>
              </a:rPr>
              <a:t>Computação + Linguística</a:t>
            </a:r>
            <a:endParaRPr sz="2400">
              <a:solidFill>
                <a:srgbClr val="666666"/>
              </a:solidFill>
            </a:endParaRPr>
          </a:p>
          <a:p>
            <a:pPr indent="-368300" lvl="0" marL="457200" rtl="0" algn="l">
              <a:spcBef>
                <a:spcPts val="1000"/>
              </a:spcBef>
              <a:spcAft>
                <a:spcPts val="0"/>
              </a:spcAft>
              <a:buClr>
                <a:srgbClr val="666666"/>
              </a:buClr>
              <a:buSzPts val="2200"/>
              <a:buChar char="-"/>
            </a:pPr>
            <a:r>
              <a:rPr lang="pt-BR" sz="2200">
                <a:solidFill>
                  <a:srgbClr val="666666"/>
                </a:solidFill>
              </a:rPr>
              <a:t>Linguística</a:t>
            </a:r>
            <a:endParaRPr sz="2200">
              <a:solidFill>
                <a:srgbClr val="666666"/>
              </a:solidFill>
            </a:endParaRPr>
          </a:p>
          <a:p>
            <a:pPr indent="-368300" lvl="0" marL="914400" rtl="0" algn="l">
              <a:spcBef>
                <a:spcPts val="0"/>
              </a:spcBef>
              <a:spcAft>
                <a:spcPts val="0"/>
              </a:spcAft>
              <a:buClr>
                <a:srgbClr val="666666"/>
              </a:buClr>
              <a:buSzPts val="2200"/>
              <a:buChar char="-"/>
            </a:pPr>
            <a:r>
              <a:rPr lang="pt-BR">
                <a:solidFill>
                  <a:srgbClr val="666666"/>
                </a:solidFill>
              </a:rPr>
              <a:t>Modela a linguagem</a:t>
            </a:r>
            <a:endParaRPr sz="2200">
              <a:solidFill>
                <a:srgbClr val="666666"/>
              </a:solidFill>
            </a:endParaRPr>
          </a:p>
          <a:p>
            <a:pPr indent="-368300" lvl="0" marL="457200" rtl="0" algn="l">
              <a:spcBef>
                <a:spcPts val="0"/>
              </a:spcBef>
              <a:spcAft>
                <a:spcPts val="0"/>
              </a:spcAft>
              <a:buClr>
                <a:srgbClr val="666666"/>
              </a:buClr>
              <a:buSzPts val="2200"/>
              <a:buChar char="-"/>
            </a:pPr>
            <a:r>
              <a:rPr lang="pt-BR" sz="2200">
                <a:solidFill>
                  <a:srgbClr val="666666"/>
                </a:solidFill>
              </a:rPr>
              <a:t>Computação</a:t>
            </a:r>
            <a:endParaRPr sz="2200">
              <a:solidFill>
                <a:srgbClr val="666666"/>
              </a:solidFill>
            </a:endParaRPr>
          </a:p>
          <a:p>
            <a:pPr indent="-368300" lvl="0" marL="914400" rtl="0" algn="l">
              <a:spcBef>
                <a:spcPts val="0"/>
              </a:spcBef>
              <a:spcAft>
                <a:spcPts val="0"/>
              </a:spcAft>
              <a:buClr>
                <a:srgbClr val="666666"/>
              </a:buClr>
              <a:buSzPts val="2200"/>
              <a:buChar char="-"/>
            </a:pPr>
            <a:r>
              <a:rPr lang="pt-BR" sz="1800">
                <a:solidFill>
                  <a:srgbClr val="666666"/>
                </a:solidFill>
              </a:rPr>
              <a:t>Implementa os modelos</a:t>
            </a:r>
            <a:endParaRPr sz="18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animEffect filter="fade" transition="in">
                                      <p:cBhvr>
                                        <p:cTn dur="1000"/>
                                        <p:tgtEl>
                                          <p:spTgt spid="1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animEffect filter="fade" transition="in">
                                      <p:cBhvr>
                                        <p:cTn dur="1000"/>
                                        <p:tgtEl>
                                          <p:spTgt spid="1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animEffect filter="fade" transition="in">
                                      <p:cBhvr>
                                        <p:cTn dur="1000"/>
                                        <p:tgtEl>
                                          <p:spTgt spid="1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animEffect filter="fade" transition="in">
                                      <p:cBhvr>
                                        <p:cTn dur="1000"/>
                                        <p:tgtEl>
                                          <p:spTgt spid="1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4" st="4"/>
                                            </p:txEl>
                                          </p:spTgt>
                                        </p:tgtEl>
                                        <p:attrNameLst>
                                          <p:attrName>style.visibility</p:attrName>
                                        </p:attrNameLst>
                                      </p:cBhvr>
                                      <p:to>
                                        <p:strVal val="visible"/>
                                      </p:to>
                                    </p:set>
                                    <p:animEffect filter="fade" transition="in">
                                      <p:cBhvr>
                                        <p:cTn dur="1000"/>
                                        <p:tgtEl>
                                          <p:spTgt spid="1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5" st="5"/>
                                            </p:txEl>
                                          </p:spTgt>
                                        </p:tgtEl>
                                        <p:attrNameLst>
                                          <p:attrName>style.visibility</p:attrName>
                                        </p:attrNameLst>
                                      </p:cBhvr>
                                      <p:to>
                                        <p:strVal val="visible"/>
                                      </p:to>
                                    </p:set>
                                    <p:animEffect filter="fade" transition="in">
                                      <p:cBhvr>
                                        <p:cTn dur="1000"/>
                                        <p:tgtEl>
                                          <p:spTgt spid="1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6" st="6"/>
                                            </p:txEl>
                                          </p:spTgt>
                                        </p:tgtEl>
                                        <p:attrNameLst>
                                          <p:attrName>style.visibility</p:attrName>
                                        </p:attrNameLst>
                                      </p:cBhvr>
                                      <p:to>
                                        <p:strVal val="visible"/>
                                      </p:to>
                                    </p:set>
                                    <p:animEffect filter="fade" transition="in">
                                      <p:cBhvr>
                                        <p:cTn dur="1000"/>
                                        <p:tgtEl>
                                          <p:spTgt spid="16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7" st="7"/>
                                            </p:txEl>
                                          </p:spTgt>
                                        </p:tgtEl>
                                        <p:attrNameLst>
                                          <p:attrName>style.visibility</p:attrName>
                                        </p:attrNameLst>
                                      </p:cBhvr>
                                      <p:to>
                                        <p:strVal val="visible"/>
                                      </p:to>
                                    </p:set>
                                    <p:animEffect filter="fade" transition="in">
                                      <p:cBhvr>
                                        <p:cTn dur="1000"/>
                                        <p:tgtEl>
                                          <p:spTgt spid="16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853950" y="1304850"/>
            <a:ext cx="5310900" cy="23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7840">
                <a:solidFill>
                  <a:schemeClr val="accent5"/>
                </a:solidFill>
              </a:rPr>
              <a:t>Para que serve</a:t>
            </a:r>
            <a:r>
              <a:rPr lang="pt-BR" sz="7840">
                <a:solidFill>
                  <a:schemeClr val="accent5"/>
                </a:solidFill>
              </a:rPr>
              <a:t> PLN?</a:t>
            </a:r>
            <a:endParaRPr sz="7840">
              <a:solidFill>
                <a:schemeClr val="accent5"/>
              </a:solidFill>
            </a:endParaRPr>
          </a:p>
        </p:txBody>
      </p:sp>
      <p:sp>
        <p:nvSpPr>
          <p:cNvPr id="166" name="Google Shape;166;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167" name="Google Shape;167;p23"/>
          <p:cNvSpPr txBox="1"/>
          <p:nvPr/>
        </p:nvSpPr>
        <p:spPr>
          <a:xfrm>
            <a:off x="5690675" y="4396100"/>
            <a:ext cx="31551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sz="1200">
                <a:latin typeface="Lato"/>
                <a:ea typeface="Lato"/>
                <a:cs typeface="Lato"/>
                <a:sym typeface="Lato"/>
              </a:rPr>
              <a:t>Fonte: </a:t>
            </a:r>
            <a:r>
              <a:rPr lang="pt-BR" sz="1200" u="sng">
                <a:solidFill>
                  <a:schemeClr val="hlink"/>
                </a:solidFill>
                <a:latin typeface="Lato"/>
                <a:ea typeface="Lato"/>
                <a:cs typeface="Lato"/>
                <a:sym typeface="Lato"/>
                <a:hlinkClick r:id="rId3"/>
              </a:rPr>
              <a:t>https://pt.wikipedia.org/wiki/Her</a:t>
            </a:r>
            <a:r>
              <a:rPr lang="pt-BR" sz="1200">
                <a:latin typeface="Lato"/>
                <a:ea typeface="Lato"/>
                <a:cs typeface="Lato"/>
                <a:sym typeface="Lato"/>
              </a:rPr>
              <a:t> </a:t>
            </a:r>
            <a:endParaRPr sz="1200">
              <a:latin typeface="Lato"/>
              <a:ea typeface="Lato"/>
              <a:cs typeface="Lato"/>
              <a:sym typeface="Lato"/>
            </a:endParaRPr>
          </a:p>
        </p:txBody>
      </p:sp>
      <p:pic>
        <p:nvPicPr>
          <p:cNvPr id="168" name="Google Shape;168;p23"/>
          <p:cNvPicPr preferRelativeResize="0"/>
          <p:nvPr/>
        </p:nvPicPr>
        <p:blipFill>
          <a:blip r:embed="rId4">
            <a:alphaModFix/>
          </a:blip>
          <a:stretch>
            <a:fillRect/>
          </a:stretch>
        </p:blipFill>
        <p:spPr>
          <a:xfrm>
            <a:off x="6164850" y="763400"/>
            <a:ext cx="2457650" cy="36417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174" name="Google Shape;174;p24"/>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Processamento de Linguagem </a:t>
            </a:r>
            <a:r>
              <a:rPr lang="pt-BR" strike="sngStrike">
                <a:solidFill>
                  <a:srgbClr val="666666"/>
                </a:solidFill>
              </a:rPr>
              <a:t>Natural</a:t>
            </a:r>
            <a:r>
              <a:rPr lang="pt-BR">
                <a:solidFill>
                  <a:srgbClr val="666666"/>
                </a:solidFill>
              </a:rPr>
              <a:t>Humana</a:t>
            </a:r>
            <a:endParaRPr>
              <a:solidFill>
                <a:srgbClr val="666666"/>
              </a:solidFill>
            </a:endParaRPr>
          </a:p>
        </p:txBody>
      </p:sp>
      <p:sp>
        <p:nvSpPr>
          <p:cNvPr id="175" name="Google Shape;175;p24"/>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2400">
                <a:solidFill>
                  <a:srgbClr val="666666"/>
                </a:solidFill>
              </a:rPr>
              <a:t>Objetivos</a:t>
            </a:r>
            <a:endParaRPr sz="2400">
              <a:solidFill>
                <a:srgbClr val="666666"/>
              </a:solidFill>
            </a:endParaRPr>
          </a:p>
          <a:p>
            <a:pPr indent="-368300" lvl="0" marL="457200" rtl="0" algn="l">
              <a:spcBef>
                <a:spcPts val="1000"/>
              </a:spcBef>
              <a:spcAft>
                <a:spcPts val="0"/>
              </a:spcAft>
              <a:buClr>
                <a:srgbClr val="666666"/>
              </a:buClr>
              <a:buSzPts val="2200"/>
              <a:buChar char="-"/>
            </a:pPr>
            <a:r>
              <a:rPr lang="pt-BR" sz="2200">
                <a:solidFill>
                  <a:srgbClr val="666666"/>
                </a:solidFill>
              </a:rPr>
              <a:t>Tornar os computadores aptos a processar a língua humana</a:t>
            </a:r>
            <a:endParaRPr sz="2200">
              <a:solidFill>
                <a:srgbClr val="666666"/>
              </a:solidFill>
            </a:endParaRPr>
          </a:p>
          <a:p>
            <a:pPr indent="-368300" lvl="0" marL="457200" rtl="0" algn="l">
              <a:spcBef>
                <a:spcPts val="0"/>
              </a:spcBef>
              <a:spcAft>
                <a:spcPts val="0"/>
              </a:spcAft>
              <a:buClr>
                <a:srgbClr val="666666"/>
              </a:buClr>
              <a:buSzPts val="2200"/>
              <a:buChar char="-"/>
            </a:pPr>
            <a:r>
              <a:rPr lang="pt-BR" sz="2200">
                <a:solidFill>
                  <a:srgbClr val="666666"/>
                </a:solidFill>
              </a:rPr>
              <a:t>Processar = entender, gerar, extrair conhecimento útil, comunicar-se etc.</a:t>
            </a:r>
            <a:endParaRPr sz="2200">
              <a:solidFill>
                <a:srgbClr val="666666"/>
              </a:solidFill>
            </a:endParaRPr>
          </a:p>
        </p:txBody>
      </p:sp>
      <p:pic>
        <p:nvPicPr>
          <p:cNvPr id="176" name="Google Shape;176;p24"/>
          <p:cNvPicPr preferRelativeResize="0"/>
          <p:nvPr/>
        </p:nvPicPr>
        <p:blipFill>
          <a:blip r:embed="rId3">
            <a:alphaModFix/>
          </a:blip>
          <a:stretch>
            <a:fillRect/>
          </a:stretch>
        </p:blipFill>
        <p:spPr>
          <a:xfrm>
            <a:off x="3593188" y="2863176"/>
            <a:ext cx="2545723" cy="1697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animEffect filter="fade" transition="in">
                                      <p:cBhvr>
                                        <p:cTn dur="1000"/>
                                        <p:tgtEl>
                                          <p:spTgt spid="1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animEffect filter="fade" transition="in">
                                      <p:cBhvr>
                                        <p:cTn dur="1000"/>
                                        <p:tgtEl>
                                          <p:spTgt spid="1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animEffect filter="fade" transition="in">
                                      <p:cBhvr>
                                        <p:cTn dur="1000"/>
                                        <p:tgtEl>
                                          <p:spTgt spid="17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182" name="Google Shape;182;p25"/>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pt-BR" sz="2400">
                <a:solidFill>
                  <a:srgbClr val="666666"/>
                </a:solidFill>
              </a:rPr>
              <a:t>Quão difícil é processar automaticamente a linguagem humana?</a:t>
            </a:r>
            <a:endParaRPr sz="2400">
              <a:solidFill>
                <a:srgbClr val="666666"/>
              </a:solidFill>
            </a:endParaRPr>
          </a:p>
        </p:txBody>
      </p:sp>
      <p:pic>
        <p:nvPicPr>
          <p:cNvPr id="183" name="Google Shape;183;p25"/>
          <p:cNvPicPr preferRelativeResize="0"/>
          <p:nvPr/>
        </p:nvPicPr>
        <p:blipFill>
          <a:blip r:embed="rId3">
            <a:alphaModFix/>
          </a:blip>
          <a:stretch>
            <a:fillRect/>
          </a:stretch>
        </p:blipFill>
        <p:spPr>
          <a:xfrm>
            <a:off x="691675" y="2049100"/>
            <a:ext cx="7743825" cy="590550"/>
          </a:xfrm>
          <a:prstGeom prst="rect">
            <a:avLst/>
          </a:prstGeom>
          <a:noFill/>
          <a:ln>
            <a:noFill/>
          </a:ln>
        </p:spPr>
      </p:pic>
      <p:sp>
        <p:nvSpPr>
          <p:cNvPr id="184" name="Google Shape;184;p25"/>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Processamento de Linguagem </a:t>
            </a:r>
            <a:r>
              <a:rPr lang="pt-BR" strike="sngStrike">
                <a:solidFill>
                  <a:srgbClr val="666666"/>
                </a:solidFill>
              </a:rPr>
              <a:t>Natural</a:t>
            </a:r>
            <a:r>
              <a:rPr lang="pt-BR">
                <a:solidFill>
                  <a:srgbClr val="666666"/>
                </a:solidFill>
              </a:rPr>
              <a:t>Humana</a:t>
            </a:r>
            <a:endParaRPr>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190" name="Google Shape;190;p26"/>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pt-BR" sz="2400">
                <a:solidFill>
                  <a:srgbClr val="666666"/>
                </a:solidFill>
              </a:rPr>
              <a:t>Quão difícil é processar automaticamente a linguagem humana?</a:t>
            </a:r>
            <a:endParaRPr sz="2400">
              <a:solidFill>
                <a:srgbClr val="666666"/>
              </a:solidFill>
            </a:endParaRPr>
          </a:p>
        </p:txBody>
      </p:sp>
      <p:pic>
        <p:nvPicPr>
          <p:cNvPr id="191" name="Google Shape;191;p26"/>
          <p:cNvPicPr preferRelativeResize="0"/>
          <p:nvPr/>
        </p:nvPicPr>
        <p:blipFill>
          <a:blip r:embed="rId3">
            <a:alphaModFix/>
          </a:blip>
          <a:stretch>
            <a:fillRect/>
          </a:stretch>
        </p:blipFill>
        <p:spPr>
          <a:xfrm>
            <a:off x="676275" y="2085975"/>
            <a:ext cx="7791450" cy="514350"/>
          </a:xfrm>
          <a:prstGeom prst="rect">
            <a:avLst/>
          </a:prstGeom>
          <a:noFill/>
          <a:ln>
            <a:noFill/>
          </a:ln>
        </p:spPr>
      </p:pic>
      <p:sp>
        <p:nvSpPr>
          <p:cNvPr id="192" name="Google Shape;192;p26"/>
          <p:cNvSpPr txBox="1"/>
          <p:nvPr/>
        </p:nvSpPr>
        <p:spPr>
          <a:xfrm>
            <a:off x="2837425" y="3897450"/>
            <a:ext cx="3340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400">
                <a:solidFill>
                  <a:schemeClr val="accent1"/>
                </a:solidFill>
                <a:latin typeface="Lato"/>
                <a:ea typeface="Lato"/>
                <a:cs typeface="Lato"/>
                <a:sym typeface="Lato"/>
              </a:rPr>
              <a:t>Tokenização</a:t>
            </a:r>
            <a:endParaRPr sz="2400">
              <a:solidFill>
                <a:schemeClr val="accent1"/>
              </a:solidFill>
              <a:latin typeface="Lato"/>
              <a:ea typeface="Lato"/>
              <a:cs typeface="Lato"/>
              <a:sym typeface="Lato"/>
            </a:endParaRPr>
          </a:p>
          <a:p>
            <a:pPr indent="0" lvl="0" marL="0" rtl="0" algn="ctr">
              <a:spcBef>
                <a:spcPts val="0"/>
              </a:spcBef>
              <a:spcAft>
                <a:spcPts val="0"/>
              </a:spcAft>
              <a:buNone/>
            </a:pPr>
            <a:r>
              <a:rPr i="1" lang="pt-BR" sz="2400">
                <a:solidFill>
                  <a:schemeClr val="accent1"/>
                </a:solidFill>
                <a:latin typeface="Lato"/>
                <a:ea typeface="Lato"/>
                <a:cs typeface="Lato"/>
                <a:sym typeface="Lato"/>
              </a:rPr>
              <a:t>Tokenization</a:t>
            </a:r>
            <a:endParaRPr i="1" sz="2400">
              <a:solidFill>
                <a:schemeClr val="accent1"/>
              </a:solidFill>
              <a:latin typeface="Lato"/>
              <a:ea typeface="Lato"/>
              <a:cs typeface="Lato"/>
              <a:sym typeface="Lato"/>
            </a:endParaRPr>
          </a:p>
        </p:txBody>
      </p:sp>
      <p:sp>
        <p:nvSpPr>
          <p:cNvPr id="193" name="Google Shape;193;p26"/>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Processamento de Linguagem </a:t>
            </a:r>
            <a:r>
              <a:rPr lang="pt-BR" strike="sngStrike">
                <a:solidFill>
                  <a:srgbClr val="666666"/>
                </a:solidFill>
              </a:rPr>
              <a:t>Natural</a:t>
            </a:r>
            <a:r>
              <a:rPr lang="pt-BR">
                <a:solidFill>
                  <a:srgbClr val="666666"/>
                </a:solidFill>
              </a:rPr>
              <a:t>Humana</a:t>
            </a:r>
            <a:endParaRPr>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199" name="Google Shape;199;p27"/>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pt-BR" sz="2400">
                <a:solidFill>
                  <a:srgbClr val="666666"/>
                </a:solidFill>
              </a:rPr>
              <a:t>Quão difícil é processar automaticamente a linguagem humana?</a:t>
            </a:r>
            <a:endParaRPr sz="2400">
              <a:solidFill>
                <a:srgbClr val="666666"/>
              </a:solidFill>
            </a:endParaRPr>
          </a:p>
        </p:txBody>
      </p:sp>
      <p:pic>
        <p:nvPicPr>
          <p:cNvPr id="200" name="Google Shape;200;p27"/>
          <p:cNvPicPr preferRelativeResize="0"/>
          <p:nvPr/>
        </p:nvPicPr>
        <p:blipFill>
          <a:blip r:embed="rId3">
            <a:alphaModFix/>
          </a:blip>
          <a:stretch>
            <a:fillRect/>
          </a:stretch>
        </p:blipFill>
        <p:spPr>
          <a:xfrm>
            <a:off x="676275" y="2085975"/>
            <a:ext cx="7791450" cy="514350"/>
          </a:xfrm>
          <a:prstGeom prst="rect">
            <a:avLst/>
          </a:prstGeom>
          <a:noFill/>
          <a:ln>
            <a:noFill/>
          </a:ln>
        </p:spPr>
      </p:pic>
      <p:sp>
        <p:nvSpPr>
          <p:cNvPr id="201" name="Google Shape;201;p27"/>
          <p:cNvSpPr txBox="1"/>
          <p:nvPr/>
        </p:nvSpPr>
        <p:spPr>
          <a:xfrm>
            <a:off x="2291350" y="3897450"/>
            <a:ext cx="4443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400">
                <a:solidFill>
                  <a:schemeClr val="accent1"/>
                </a:solidFill>
                <a:latin typeface="Lato"/>
                <a:ea typeface="Lato"/>
                <a:cs typeface="Lato"/>
                <a:sym typeface="Lato"/>
              </a:rPr>
              <a:t>Etiquetação morfossintática</a:t>
            </a:r>
            <a:endParaRPr sz="2400">
              <a:solidFill>
                <a:schemeClr val="accent1"/>
              </a:solidFill>
              <a:latin typeface="Lato"/>
              <a:ea typeface="Lato"/>
              <a:cs typeface="Lato"/>
              <a:sym typeface="Lato"/>
            </a:endParaRPr>
          </a:p>
          <a:p>
            <a:pPr indent="0" lvl="0" marL="0" rtl="0" algn="ctr">
              <a:spcBef>
                <a:spcPts val="0"/>
              </a:spcBef>
              <a:spcAft>
                <a:spcPts val="0"/>
              </a:spcAft>
              <a:buNone/>
            </a:pPr>
            <a:r>
              <a:rPr i="1" lang="pt-BR" sz="2400">
                <a:solidFill>
                  <a:schemeClr val="accent1"/>
                </a:solidFill>
                <a:latin typeface="Lato"/>
                <a:ea typeface="Lato"/>
                <a:cs typeface="Lato"/>
                <a:sym typeface="Lato"/>
              </a:rPr>
              <a:t>Part-of-speech tagging</a:t>
            </a:r>
            <a:endParaRPr i="1" sz="2400">
              <a:solidFill>
                <a:schemeClr val="accent1"/>
              </a:solidFill>
              <a:latin typeface="Lato"/>
              <a:ea typeface="Lato"/>
              <a:cs typeface="Lato"/>
              <a:sym typeface="Lato"/>
            </a:endParaRPr>
          </a:p>
        </p:txBody>
      </p:sp>
      <p:sp>
        <p:nvSpPr>
          <p:cNvPr id="202" name="Google Shape;202;p27"/>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Processamento de Linguagem </a:t>
            </a:r>
            <a:r>
              <a:rPr lang="pt-BR" strike="sngStrike">
                <a:solidFill>
                  <a:srgbClr val="666666"/>
                </a:solidFill>
              </a:rPr>
              <a:t>Natural</a:t>
            </a:r>
            <a:r>
              <a:rPr lang="pt-BR">
                <a:solidFill>
                  <a:srgbClr val="666666"/>
                </a:solidFill>
              </a:rPr>
              <a:t>Humana</a:t>
            </a:r>
            <a:endParaRPr>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208" name="Google Shape;208;p28"/>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pt-BR" sz="2400">
                <a:solidFill>
                  <a:srgbClr val="666666"/>
                </a:solidFill>
              </a:rPr>
              <a:t>Quão difícil é processar automaticamente a linguagem humana?</a:t>
            </a:r>
            <a:endParaRPr sz="2400">
              <a:solidFill>
                <a:srgbClr val="666666"/>
              </a:solidFill>
            </a:endParaRPr>
          </a:p>
        </p:txBody>
      </p:sp>
      <p:pic>
        <p:nvPicPr>
          <p:cNvPr id="209" name="Google Shape;209;p28"/>
          <p:cNvPicPr preferRelativeResize="0"/>
          <p:nvPr/>
        </p:nvPicPr>
        <p:blipFill>
          <a:blip r:embed="rId3">
            <a:alphaModFix/>
          </a:blip>
          <a:stretch>
            <a:fillRect/>
          </a:stretch>
        </p:blipFill>
        <p:spPr>
          <a:xfrm>
            <a:off x="671513" y="2076450"/>
            <a:ext cx="7800975" cy="685800"/>
          </a:xfrm>
          <a:prstGeom prst="rect">
            <a:avLst/>
          </a:prstGeom>
          <a:noFill/>
          <a:ln>
            <a:noFill/>
          </a:ln>
        </p:spPr>
      </p:pic>
      <p:sp>
        <p:nvSpPr>
          <p:cNvPr id="210" name="Google Shape;210;p28"/>
          <p:cNvSpPr txBox="1"/>
          <p:nvPr/>
        </p:nvSpPr>
        <p:spPr>
          <a:xfrm>
            <a:off x="2291350" y="3897450"/>
            <a:ext cx="4443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400">
                <a:solidFill>
                  <a:schemeClr val="accent1"/>
                </a:solidFill>
                <a:latin typeface="Lato"/>
                <a:ea typeface="Lato"/>
                <a:cs typeface="Lato"/>
                <a:sym typeface="Lato"/>
              </a:rPr>
              <a:t>Identificação de sintagmas</a:t>
            </a:r>
            <a:endParaRPr sz="2400">
              <a:solidFill>
                <a:schemeClr val="accent1"/>
              </a:solidFill>
              <a:latin typeface="Lato"/>
              <a:ea typeface="Lato"/>
              <a:cs typeface="Lato"/>
              <a:sym typeface="Lato"/>
            </a:endParaRPr>
          </a:p>
          <a:p>
            <a:pPr indent="0" lvl="0" marL="0" rtl="0" algn="ctr">
              <a:spcBef>
                <a:spcPts val="0"/>
              </a:spcBef>
              <a:spcAft>
                <a:spcPts val="0"/>
              </a:spcAft>
              <a:buNone/>
            </a:pPr>
            <a:r>
              <a:rPr i="1" lang="pt-BR" sz="2400">
                <a:solidFill>
                  <a:schemeClr val="accent1"/>
                </a:solidFill>
                <a:latin typeface="Lato"/>
                <a:ea typeface="Lato"/>
                <a:cs typeface="Lato"/>
                <a:sym typeface="Lato"/>
              </a:rPr>
              <a:t>Chunking</a:t>
            </a:r>
            <a:endParaRPr i="1" sz="2400">
              <a:solidFill>
                <a:schemeClr val="accent1"/>
              </a:solidFill>
              <a:latin typeface="Lato"/>
              <a:ea typeface="Lato"/>
              <a:cs typeface="Lato"/>
              <a:sym typeface="Lato"/>
            </a:endParaRPr>
          </a:p>
        </p:txBody>
      </p:sp>
      <p:sp>
        <p:nvSpPr>
          <p:cNvPr id="211" name="Google Shape;211;p28"/>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Processamento de Linguagem </a:t>
            </a:r>
            <a:r>
              <a:rPr lang="pt-BR" strike="sngStrike">
                <a:solidFill>
                  <a:srgbClr val="666666"/>
                </a:solidFill>
              </a:rPr>
              <a:t>Natural</a:t>
            </a:r>
            <a:r>
              <a:rPr lang="pt-BR">
                <a:solidFill>
                  <a:srgbClr val="666666"/>
                </a:solidFill>
              </a:rPr>
              <a:t>Humana</a:t>
            </a:r>
            <a:endParaRPr>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217" name="Google Shape;217;p29"/>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pt-BR" sz="2400">
                <a:solidFill>
                  <a:srgbClr val="666666"/>
                </a:solidFill>
              </a:rPr>
              <a:t>Quão difícil é processar automaticamente a linguagem humana?</a:t>
            </a:r>
            <a:endParaRPr sz="2400">
              <a:solidFill>
                <a:srgbClr val="666666"/>
              </a:solidFill>
            </a:endParaRPr>
          </a:p>
        </p:txBody>
      </p:sp>
      <p:pic>
        <p:nvPicPr>
          <p:cNvPr id="218" name="Google Shape;218;p29"/>
          <p:cNvPicPr preferRelativeResize="0"/>
          <p:nvPr/>
        </p:nvPicPr>
        <p:blipFill>
          <a:blip r:embed="rId3">
            <a:alphaModFix/>
          </a:blip>
          <a:stretch>
            <a:fillRect/>
          </a:stretch>
        </p:blipFill>
        <p:spPr>
          <a:xfrm>
            <a:off x="671513" y="1671638"/>
            <a:ext cx="7800975" cy="2105025"/>
          </a:xfrm>
          <a:prstGeom prst="rect">
            <a:avLst/>
          </a:prstGeom>
          <a:noFill/>
          <a:ln>
            <a:noFill/>
          </a:ln>
        </p:spPr>
      </p:pic>
      <p:sp>
        <p:nvSpPr>
          <p:cNvPr id="219" name="Google Shape;219;p29"/>
          <p:cNvSpPr txBox="1"/>
          <p:nvPr/>
        </p:nvSpPr>
        <p:spPr>
          <a:xfrm>
            <a:off x="2291350" y="3897450"/>
            <a:ext cx="4443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400">
                <a:solidFill>
                  <a:schemeClr val="accent1"/>
                </a:solidFill>
                <a:latin typeface="Lato"/>
                <a:ea typeface="Lato"/>
                <a:cs typeface="Lato"/>
                <a:sym typeface="Lato"/>
              </a:rPr>
              <a:t>Análise sintática</a:t>
            </a:r>
            <a:endParaRPr sz="2400">
              <a:solidFill>
                <a:schemeClr val="accent1"/>
              </a:solidFill>
              <a:latin typeface="Lato"/>
              <a:ea typeface="Lato"/>
              <a:cs typeface="Lato"/>
              <a:sym typeface="Lato"/>
            </a:endParaRPr>
          </a:p>
          <a:p>
            <a:pPr indent="0" lvl="0" marL="0" rtl="0" algn="ctr">
              <a:spcBef>
                <a:spcPts val="0"/>
              </a:spcBef>
              <a:spcAft>
                <a:spcPts val="0"/>
              </a:spcAft>
              <a:buNone/>
            </a:pPr>
            <a:r>
              <a:rPr i="1" lang="pt-BR" sz="2400">
                <a:solidFill>
                  <a:schemeClr val="accent1"/>
                </a:solidFill>
                <a:latin typeface="Lato"/>
                <a:ea typeface="Lato"/>
                <a:cs typeface="Lato"/>
                <a:sym typeface="Lato"/>
              </a:rPr>
              <a:t>Parsing</a:t>
            </a:r>
            <a:endParaRPr i="1" sz="2400">
              <a:solidFill>
                <a:schemeClr val="accent1"/>
              </a:solidFill>
              <a:latin typeface="Lato"/>
              <a:ea typeface="Lato"/>
              <a:cs typeface="Lato"/>
              <a:sym typeface="Lato"/>
            </a:endParaRPr>
          </a:p>
        </p:txBody>
      </p:sp>
      <p:sp>
        <p:nvSpPr>
          <p:cNvPr id="220" name="Google Shape;220;p29"/>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Processamento de Linguagem </a:t>
            </a:r>
            <a:r>
              <a:rPr lang="pt-BR" strike="sngStrike">
                <a:solidFill>
                  <a:srgbClr val="666666"/>
                </a:solidFill>
              </a:rPr>
              <a:t>Natural</a:t>
            </a:r>
            <a:r>
              <a:rPr lang="pt-BR">
                <a:solidFill>
                  <a:srgbClr val="666666"/>
                </a:solidFill>
              </a:rPr>
              <a:t>Humana</a:t>
            </a:r>
            <a:endParaRPr>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226" name="Google Shape;226;p30"/>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pt-BR" sz="2400">
                <a:solidFill>
                  <a:srgbClr val="666666"/>
                </a:solidFill>
              </a:rPr>
              <a:t>Quão difícil é processar automaticamente a linguagem humana?</a:t>
            </a:r>
            <a:endParaRPr sz="2400">
              <a:solidFill>
                <a:srgbClr val="666666"/>
              </a:solidFill>
            </a:endParaRPr>
          </a:p>
        </p:txBody>
      </p:sp>
      <p:pic>
        <p:nvPicPr>
          <p:cNvPr id="227" name="Google Shape;227;p30"/>
          <p:cNvPicPr preferRelativeResize="0"/>
          <p:nvPr/>
        </p:nvPicPr>
        <p:blipFill>
          <a:blip r:embed="rId3">
            <a:alphaModFix/>
          </a:blip>
          <a:stretch>
            <a:fillRect/>
          </a:stretch>
        </p:blipFill>
        <p:spPr>
          <a:xfrm>
            <a:off x="652463" y="1852613"/>
            <a:ext cx="8143875" cy="2352675"/>
          </a:xfrm>
          <a:prstGeom prst="rect">
            <a:avLst/>
          </a:prstGeom>
          <a:noFill/>
          <a:ln>
            <a:noFill/>
          </a:ln>
        </p:spPr>
      </p:pic>
      <p:sp>
        <p:nvSpPr>
          <p:cNvPr id="228" name="Google Shape;228;p30"/>
          <p:cNvSpPr txBox="1"/>
          <p:nvPr/>
        </p:nvSpPr>
        <p:spPr>
          <a:xfrm>
            <a:off x="2291350" y="3973650"/>
            <a:ext cx="3051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400">
                <a:solidFill>
                  <a:schemeClr val="accent1"/>
                </a:solidFill>
                <a:latin typeface="Lato"/>
                <a:ea typeface="Lato"/>
                <a:cs typeface="Lato"/>
                <a:sym typeface="Lato"/>
              </a:rPr>
              <a:t>Análise Semântica</a:t>
            </a:r>
            <a:endParaRPr sz="2400">
              <a:solidFill>
                <a:schemeClr val="accent1"/>
              </a:solidFill>
              <a:latin typeface="Lato"/>
              <a:ea typeface="Lato"/>
              <a:cs typeface="Lato"/>
              <a:sym typeface="Lato"/>
            </a:endParaRPr>
          </a:p>
          <a:p>
            <a:pPr indent="0" lvl="0" marL="0" rtl="0" algn="ctr">
              <a:spcBef>
                <a:spcPts val="0"/>
              </a:spcBef>
              <a:spcAft>
                <a:spcPts val="0"/>
              </a:spcAft>
              <a:buNone/>
            </a:pPr>
            <a:r>
              <a:rPr lang="pt-BR" sz="2400">
                <a:solidFill>
                  <a:schemeClr val="accent1"/>
                </a:solidFill>
                <a:latin typeface="Lato"/>
                <a:ea typeface="Lato"/>
                <a:cs typeface="Lato"/>
                <a:sym typeface="Lato"/>
              </a:rPr>
              <a:t>Semântica Lexical</a:t>
            </a:r>
            <a:endParaRPr sz="2400">
              <a:solidFill>
                <a:schemeClr val="accent1"/>
              </a:solidFill>
              <a:latin typeface="Lato"/>
              <a:ea typeface="Lato"/>
              <a:cs typeface="Lato"/>
              <a:sym typeface="Lato"/>
            </a:endParaRPr>
          </a:p>
        </p:txBody>
      </p:sp>
      <p:sp>
        <p:nvSpPr>
          <p:cNvPr id="229" name="Google Shape;229;p30"/>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Processamento de Linguagem </a:t>
            </a:r>
            <a:r>
              <a:rPr lang="pt-BR" strike="sngStrike">
                <a:solidFill>
                  <a:srgbClr val="666666"/>
                </a:solidFill>
              </a:rPr>
              <a:t>Natural</a:t>
            </a:r>
            <a:r>
              <a:rPr lang="pt-BR">
                <a:solidFill>
                  <a:srgbClr val="666666"/>
                </a:solidFill>
              </a:rPr>
              <a:t>Humana</a:t>
            </a:r>
            <a:endParaRPr>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235" name="Google Shape;235;p31"/>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pt-BR" sz="2400">
                <a:solidFill>
                  <a:srgbClr val="666666"/>
                </a:solidFill>
              </a:rPr>
              <a:t>Quão difícil é processar automaticamente a linguagem humana?</a:t>
            </a:r>
            <a:endParaRPr sz="2400">
              <a:solidFill>
                <a:srgbClr val="666666"/>
              </a:solidFill>
            </a:endParaRPr>
          </a:p>
        </p:txBody>
      </p:sp>
      <p:pic>
        <p:nvPicPr>
          <p:cNvPr id="236" name="Google Shape;236;p31"/>
          <p:cNvPicPr preferRelativeResize="0"/>
          <p:nvPr/>
        </p:nvPicPr>
        <p:blipFill>
          <a:blip r:embed="rId3">
            <a:alphaModFix/>
          </a:blip>
          <a:stretch>
            <a:fillRect/>
          </a:stretch>
        </p:blipFill>
        <p:spPr>
          <a:xfrm>
            <a:off x="676275" y="1887888"/>
            <a:ext cx="7791450" cy="2257425"/>
          </a:xfrm>
          <a:prstGeom prst="rect">
            <a:avLst/>
          </a:prstGeom>
          <a:noFill/>
          <a:ln>
            <a:noFill/>
          </a:ln>
        </p:spPr>
      </p:pic>
      <p:sp>
        <p:nvSpPr>
          <p:cNvPr id="237" name="Google Shape;237;p31"/>
          <p:cNvSpPr txBox="1"/>
          <p:nvPr/>
        </p:nvSpPr>
        <p:spPr>
          <a:xfrm>
            <a:off x="2291350" y="4278450"/>
            <a:ext cx="3051600" cy="4803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pt-BR" sz="2400">
                <a:solidFill>
                  <a:schemeClr val="accent1"/>
                </a:solidFill>
                <a:latin typeface="Lato"/>
                <a:ea typeface="Lato"/>
                <a:cs typeface="Lato"/>
                <a:sym typeface="Lato"/>
              </a:rPr>
              <a:t>Análise de contexto</a:t>
            </a:r>
            <a:endParaRPr sz="2400">
              <a:solidFill>
                <a:schemeClr val="accent1"/>
              </a:solidFill>
              <a:latin typeface="Lato"/>
              <a:ea typeface="Lato"/>
              <a:cs typeface="Lato"/>
              <a:sym typeface="Lato"/>
            </a:endParaRPr>
          </a:p>
        </p:txBody>
      </p:sp>
      <p:sp>
        <p:nvSpPr>
          <p:cNvPr id="238" name="Google Shape;238;p31"/>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Processamento de Linguagem </a:t>
            </a:r>
            <a:r>
              <a:rPr lang="pt-BR" strike="sngStrike">
                <a:solidFill>
                  <a:srgbClr val="666666"/>
                </a:solidFill>
              </a:rPr>
              <a:t>Natural</a:t>
            </a:r>
            <a:r>
              <a:rPr lang="pt-BR">
                <a:solidFill>
                  <a:srgbClr val="666666"/>
                </a:solidFill>
              </a:rPr>
              <a:t>Humana</a:t>
            </a:r>
            <a:endParaRPr>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79" name="Google Shape;79;p14"/>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Quem somos nós?</a:t>
            </a:r>
            <a:endParaRPr>
              <a:solidFill>
                <a:srgbClr val="666666"/>
              </a:solidFill>
            </a:endParaRPr>
          </a:p>
        </p:txBody>
      </p:sp>
      <p:sp>
        <p:nvSpPr>
          <p:cNvPr id="80" name="Google Shape;80;p14"/>
          <p:cNvSpPr txBox="1"/>
          <p:nvPr>
            <p:ph idx="1" type="body"/>
          </p:nvPr>
        </p:nvSpPr>
        <p:spPr>
          <a:xfrm>
            <a:off x="303300" y="1051175"/>
            <a:ext cx="8302800" cy="3637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lang="pt-BR" sz="2400">
                <a:solidFill>
                  <a:srgbClr val="666666"/>
                </a:solidFill>
              </a:rPr>
              <a:t>Apresentadoras</a:t>
            </a:r>
            <a:endParaRPr sz="2400">
              <a:solidFill>
                <a:srgbClr val="666666"/>
              </a:solidFill>
            </a:endParaRPr>
          </a:p>
          <a:p>
            <a:pPr indent="-381000" lvl="1" marL="914400" rtl="0" algn="l">
              <a:spcBef>
                <a:spcPts val="0"/>
              </a:spcBef>
              <a:spcAft>
                <a:spcPts val="0"/>
              </a:spcAft>
              <a:buClr>
                <a:srgbClr val="666666"/>
              </a:buClr>
              <a:buSzPts val="2400"/>
              <a:buChar char="-"/>
            </a:pPr>
            <a:r>
              <a:rPr lang="pt-BR" sz="2400" u="sng">
                <a:solidFill>
                  <a:schemeClr val="hlink"/>
                </a:solidFill>
                <a:hlinkClick r:id="rId3"/>
              </a:rPr>
              <a:t>Cláudia</a:t>
            </a:r>
            <a:endParaRPr sz="2400">
              <a:solidFill>
                <a:srgbClr val="666666"/>
              </a:solidFill>
            </a:endParaRPr>
          </a:p>
          <a:p>
            <a:pPr indent="-381000" lvl="1" marL="914400" rtl="0" algn="l">
              <a:spcBef>
                <a:spcPts val="0"/>
              </a:spcBef>
              <a:spcAft>
                <a:spcPts val="0"/>
              </a:spcAft>
              <a:buClr>
                <a:srgbClr val="666666"/>
              </a:buClr>
              <a:buSzPts val="2400"/>
              <a:buChar char="-"/>
            </a:pPr>
            <a:r>
              <a:rPr lang="pt-BR" sz="2400">
                <a:solidFill>
                  <a:srgbClr val="666666"/>
                </a:solidFill>
              </a:rPr>
              <a:t>Roberta</a:t>
            </a:r>
            <a:endParaRPr sz="2400">
              <a:solidFill>
                <a:srgbClr val="666666"/>
              </a:solidFill>
            </a:endParaRPr>
          </a:p>
          <a:p>
            <a:pPr indent="-381000" lvl="1" marL="914400" rtl="0" algn="l">
              <a:spcBef>
                <a:spcPts val="0"/>
              </a:spcBef>
              <a:spcAft>
                <a:spcPts val="0"/>
              </a:spcAft>
              <a:buClr>
                <a:srgbClr val="666666"/>
              </a:buClr>
              <a:buSzPts val="2400"/>
              <a:buChar char="-"/>
            </a:pPr>
            <a:r>
              <a:rPr lang="pt-BR" sz="2400">
                <a:solidFill>
                  <a:srgbClr val="666666"/>
                </a:solidFill>
              </a:rPr>
              <a:t>Helena</a:t>
            </a:r>
            <a:endParaRPr sz="2400">
              <a:solidFill>
                <a:srgbClr val="666666"/>
              </a:solidFill>
            </a:endParaRPr>
          </a:p>
          <a:p>
            <a:pPr indent="0" lvl="0" marL="914400" rtl="0" algn="l">
              <a:spcBef>
                <a:spcPts val="1000"/>
              </a:spcBef>
              <a:spcAft>
                <a:spcPts val="0"/>
              </a:spcAft>
              <a:buNone/>
            </a:pPr>
            <a:r>
              <a:t/>
            </a:r>
            <a:endParaRPr sz="2400">
              <a:solidFill>
                <a:srgbClr val="666666"/>
              </a:solidFill>
            </a:endParaRPr>
          </a:p>
          <a:p>
            <a:pPr indent="0" lvl="0" marL="914400" rtl="0" algn="l">
              <a:spcBef>
                <a:spcPts val="1000"/>
              </a:spcBef>
              <a:spcAft>
                <a:spcPts val="0"/>
              </a:spcAft>
              <a:buNone/>
            </a:pPr>
            <a:r>
              <a:t/>
            </a:r>
            <a:endParaRPr sz="2400">
              <a:solidFill>
                <a:srgbClr val="666666"/>
              </a:solidFill>
            </a:endParaRPr>
          </a:p>
          <a:p>
            <a:pPr indent="-381000" lvl="0" marL="457200" rtl="0" algn="l">
              <a:spcBef>
                <a:spcPts val="1000"/>
              </a:spcBef>
              <a:spcAft>
                <a:spcPts val="0"/>
              </a:spcAft>
              <a:buClr>
                <a:srgbClr val="666666"/>
              </a:buClr>
              <a:buSzPts val="2400"/>
              <a:buChar char="-"/>
            </a:pPr>
            <a:r>
              <a:rPr lang="pt-BR" sz="2400">
                <a:solidFill>
                  <a:srgbClr val="666666"/>
                </a:solidFill>
              </a:rPr>
              <a:t>Brasileiras em PLN</a:t>
            </a:r>
            <a:endParaRPr sz="2400">
              <a:solidFill>
                <a:srgbClr val="666666"/>
              </a:solidFill>
            </a:endParaRPr>
          </a:p>
          <a:p>
            <a:pPr indent="-381000" lvl="1" marL="914400" rtl="0" algn="l">
              <a:spcBef>
                <a:spcPts val="0"/>
              </a:spcBef>
              <a:spcAft>
                <a:spcPts val="0"/>
              </a:spcAft>
              <a:buClr>
                <a:srgbClr val="666666"/>
              </a:buClr>
              <a:buSzPts val="2400"/>
              <a:buChar char="-"/>
            </a:pPr>
            <a:r>
              <a:rPr lang="pt-BR" sz="2400" u="sng">
                <a:solidFill>
                  <a:schemeClr val="hlink"/>
                </a:solidFill>
                <a:hlinkClick r:id="rId4"/>
              </a:rPr>
              <a:t>https://sites.google.com/view/brasileiras-pln/</a:t>
            </a:r>
            <a:r>
              <a:rPr lang="pt-BR" sz="2400">
                <a:solidFill>
                  <a:srgbClr val="666666"/>
                </a:solidFill>
              </a:rPr>
              <a:t> </a:t>
            </a:r>
            <a:endParaRPr sz="2400">
              <a:solidFill>
                <a:srgbClr val="666666"/>
              </a:solidFill>
            </a:endParaRPr>
          </a:p>
        </p:txBody>
      </p:sp>
      <p:pic>
        <p:nvPicPr>
          <p:cNvPr id="81" name="Google Shape;81;p14"/>
          <p:cNvPicPr preferRelativeResize="0"/>
          <p:nvPr/>
        </p:nvPicPr>
        <p:blipFill>
          <a:blip r:embed="rId5">
            <a:alphaModFix/>
          </a:blip>
          <a:stretch>
            <a:fillRect/>
          </a:stretch>
        </p:blipFill>
        <p:spPr>
          <a:xfrm>
            <a:off x="3683620" y="1429075"/>
            <a:ext cx="4978600" cy="1927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244" name="Google Shape;244;p32"/>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pt-BR" sz="2400">
                <a:solidFill>
                  <a:srgbClr val="666666"/>
                </a:solidFill>
              </a:rPr>
              <a:t>Quão difícil é processar automaticamente a linguagem humana?</a:t>
            </a:r>
            <a:endParaRPr sz="2400">
              <a:solidFill>
                <a:srgbClr val="666666"/>
              </a:solidFill>
            </a:endParaRPr>
          </a:p>
        </p:txBody>
      </p:sp>
      <p:pic>
        <p:nvPicPr>
          <p:cNvPr id="245" name="Google Shape;245;p32"/>
          <p:cNvPicPr preferRelativeResize="0"/>
          <p:nvPr/>
        </p:nvPicPr>
        <p:blipFill>
          <a:blip r:embed="rId3">
            <a:alphaModFix/>
          </a:blip>
          <a:stretch>
            <a:fillRect/>
          </a:stretch>
        </p:blipFill>
        <p:spPr>
          <a:xfrm>
            <a:off x="789850" y="2087200"/>
            <a:ext cx="7791450" cy="514350"/>
          </a:xfrm>
          <a:prstGeom prst="rect">
            <a:avLst/>
          </a:prstGeom>
          <a:noFill/>
          <a:ln>
            <a:noFill/>
          </a:ln>
        </p:spPr>
      </p:pic>
      <p:pic>
        <p:nvPicPr>
          <p:cNvPr id="246" name="Google Shape;246;p32"/>
          <p:cNvPicPr preferRelativeResize="0"/>
          <p:nvPr/>
        </p:nvPicPr>
        <p:blipFill>
          <a:blip r:embed="rId4">
            <a:alphaModFix/>
          </a:blip>
          <a:stretch>
            <a:fillRect/>
          </a:stretch>
        </p:blipFill>
        <p:spPr>
          <a:xfrm>
            <a:off x="3536950" y="2718892"/>
            <a:ext cx="2053301" cy="1376375"/>
          </a:xfrm>
          <a:prstGeom prst="rect">
            <a:avLst/>
          </a:prstGeom>
          <a:noFill/>
          <a:ln>
            <a:noFill/>
          </a:ln>
        </p:spPr>
      </p:pic>
      <p:sp>
        <p:nvSpPr>
          <p:cNvPr id="247" name="Google Shape;247;p32"/>
          <p:cNvSpPr txBox="1"/>
          <p:nvPr/>
        </p:nvSpPr>
        <p:spPr>
          <a:xfrm>
            <a:off x="2298325" y="4024200"/>
            <a:ext cx="4774500" cy="7758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i="1" lang="pt-BR" sz="2400">
                <a:solidFill>
                  <a:schemeClr val="accent1"/>
                </a:solidFill>
                <a:latin typeface="Lato"/>
                <a:ea typeface="Lato"/>
                <a:cs typeface="Lato"/>
                <a:sym typeface="Lato"/>
              </a:rPr>
              <a:t>Grounded meaning</a:t>
            </a:r>
            <a:endParaRPr i="1" sz="2400">
              <a:solidFill>
                <a:schemeClr val="accent1"/>
              </a:solidFill>
              <a:latin typeface="Lato"/>
              <a:ea typeface="Lato"/>
              <a:cs typeface="Lato"/>
              <a:sym typeface="Lato"/>
            </a:endParaRPr>
          </a:p>
          <a:p>
            <a:pPr indent="0" lvl="0" marL="0" rtl="0" algn="ctr">
              <a:lnSpc>
                <a:spcPct val="80000"/>
              </a:lnSpc>
              <a:spcBef>
                <a:spcPts val="0"/>
              </a:spcBef>
              <a:spcAft>
                <a:spcPts val="0"/>
              </a:spcAft>
              <a:buNone/>
            </a:pPr>
            <a:r>
              <a:rPr i="1" lang="pt-BR" sz="2400">
                <a:solidFill>
                  <a:schemeClr val="accent1"/>
                </a:solidFill>
                <a:latin typeface="Lato"/>
                <a:ea typeface="Lato"/>
                <a:cs typeface="Lato"/>
                <a:sym typeface="Lato"/>
              </a:rPr>
              <a:t>Natural Language Understanding</a:t>
            </a:r>
            <a:endParaRPr i="1" sz="2400">
              <a:solidFill>
                <a:schemeClr val="accent1"/>
              </a:solidFill>
              <a:latin typeface="Lato"/>
              <a:ea typeface="Lato"/>
              <a:cs typeface="Lato"/>
              <a:sym typeface="Lato"/>
            </a:endParaRPr>
          </a:p>
        </p:txBody>
      </p:sp>
      <p:sp>
        <p:nvSpPr>
          <p:cNvPr id="248" name="Google Shape;248;p32"/>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Processamento de Linguagem </a:t>
            </a:r>
            <a:r>
              <a:rPr lang="pt-BR" strike="sngStrike">
                <a:solidFill>
                  <a:srgbClr val="666666"/>
                </a:solidFill>
              </a:rPr>
              <a:t>Natural</a:t>
            </a:r>
            <a:r>
              <a:rPr lang="pt-BR">
                <a:solidFill>
                  <a:srgbClr val="666666"/>
                </a:solidFill>
              </a:rPr>
              <a:t>Humana</a:t>
            </a:r>
            <a:endParaRPr>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701550" y="1304850"/>
            <a:ext cx="5310900" cy="23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7840">
                <a:solidFill>
                  <a:schemeClr val="accent5"/>
                </a:solidFill>
              </a:rPr>
              <a:t>Como fazer</a:t>
            </a:r>
            <a:r>
              <a:rPr lang="pt-BR" sz="7840">
                <a:solidFill>
                  <a:schemeClr val="accent5"/>
                </a:solidFill>
              </a:rPr>
              <a:t> PLN?</a:t>
            </a:r>
            <a:endParaRPr sz="7840">
              <a:solidFill>
                <a:schemeClr val="accent5"/>
              </a:solidFill>
            </a:endParaRPr>
          </a:p>
        </p:txBody>
      </p:sp>
      <p:sp>
        <p:nvSpPr>
          <p:cNvPr id="254" name="Google Shape;254;p3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255" name="Google Shape;255;p33"/>
          <p:cNvSpPr txBox="1"/>
          <p:nvPr/>
        </p:nvSpPr>
        <p:spPr>
          <a:xfrm>
            <a:off x="3082450" y="4396100"/>
            <a:ext cx="5763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sz="1200">
                <a:latin typeface="Lato"/>
                <a:ea typeface="Lato"/>
                <a:cs typeface="Lato"/>
                <a:sym typeface="Lato"/>
              </a:rPr>
              <a:t>Fonte: </a:t>
            </a:r>
            <a:r>
              <a:rPr lang="pt-BR" sz="1200" u="sng">
                <a:solidFill>
                  <a:schemeClr val="hlink"/>
                </a:solidFill>
                <a:latin typeface="Lato"/>
                <a:ea typeface="Lato"/>
                <a:cs typeface="Lato"/>
                <a:sym typeface="Lato"/>
                <a:hlinkClick r:id="rId3"/>
              </a:rPr>
              <a:t>https://www.papodecinema.com.br/filmes/como-treinar-o-seu-dragao/</a:t>
            </a:r>
            <a:r>
              <a:rPr lang="pt-BR" sz="1200">
                <a:latin typeface="Lato"/>
                <a:ea typeface="Lato"/>
                <a:cs typeface="Lato"/>
                <a:sym typeface="Lato"/>
              </a:rPr>
              <a:t> </a:t>
            </a:r>
            <a:endParaRPr sz="1200">
              <a:latin typeface="Lato"/>
              <a:ea typeface="Lato"/>
              <a:cs typeface="Lato"/>
              <a:sym typeface="Lato"/>
            </a:endParaRPr>
          </a:p>
        </p:txBody>
      </p:sp>
      <p:pic>
        <p:nvPicPr>
          <p:cNvPr id="256" name="Google Shape;256;p33"/>
          <p:cNvPicPr preferRelativeResize="0"/>
          <p:nvPr/>
        </p:nvPicPr>
        <p:blipFill>
          <a:blip r:embed="rId4">
            <a:alphaModFix/>
          </a:blip>
          <a:stretch>
            <a:fillRect/>
          </a:stretch>
        </p:blipFill>
        <p:spPr>
          <a:xfrm>
            <a:off x="6012450" y="547800"/>
            <a:ext cx="2687364" cy="3848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262" name="Google Shape;262;p34"/>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Níveis linguísticos</a:t>
            </a:r>
            <a:endParaRPr>
              <a:solidFill>
                <a:srgbClr val="666666"/>
              </a:solidFill>
            </a:endParaRPr>
          </a:p>
        </p:txBody>
      </p:sp>
      <p:sp>
        <p:nvSpPr>
          <p:cNvPr id="263" name="Google Shape;263;p34"/>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Fonética e Fonologia</a:t>
            </a:r>
            <a:endParaRPr b="1" sz="2400">
              <a:solidFill>
                <a:srgbClr val="666666"/>
              </a:solidFill>
            </a:endParaRPr>
          </a:p>
          <a:p>
            <a:pPr indent="0" lvl="0" marL="457200" rtl="0" algn="l">
              <a:spcBef>
                <a:spcPts val="1000"/>
              </a:spcBef>
              <a:spcAft>
                <a:spcPts val="0"/>
              </a:spcAft>
              <a:buNone/>
            </a:pPr>
            <a:r>
              <a:rPr lang="pt-BR" sz="2200">
                <a:solidFill>
                  <a:srgbClr val="666666"/>
                </a:solidFill>
              </a:rPr>
              <a:t>Reconhecimento de voz (ASR, </a:t>
            </a:r>
            <a:r>
              <a:rPr i="1" lang="pt-BR" sz="2200">
                <a:solidFill>
                  <a:srgbClr val="666666"/>
                </a:solidFill>
              </a:rPr>
              <a:t>automatic speech recognition</a:t>
            </a:r>
            <a:r>
              <a:rPr lang="pt-BR" sz="2200">
                <a:solidFill>
                  <a:srgbClr val="666666"/>
                </a:solidFill>
              </a:rPr>
              <a:t>)</a:t>
            </a:r>
            <a:endParaRPr sz="2200">
              <a:solidFill>
                <a:srgbClr val="666666"/>
              </a:solidFill>
            </a:endParaRPr>
          </a:p>
          <a:p>
            <a:pPr indent="0" lvl="0" marL="914400" rtl="0" algn="l">
              <a:spcBef>
                <a:spcPts val="1000"/>
              </a:spcBef>
              <a:spcAft>
                <a:spcPts val="0"/>
              </a:spcAft>
              <a:buNone/>
            </a:pPr>
            <a:r>
              <a:rPr lang="pt-BR" sz="1800">
                <a:solidFill>
                  <a:srgbClr val="666666"/>
                </a:solidFill>
              </a:rPr>
              <a:t>sinal de voz → palavras</a:t>
            </a:r>
            <a:endParaRPr sz="1800">
              <a:solidFill>
                <a:srgbClr val="666666"/>
              </a:solidFill>
            </a:endParaRPr>
          </a:p>
          <a:p>
            <a:pPr indent="0" lvl="0" marL="457200" rtl="0" algn="l">
              <a:spcBef>
                <a:spcPts val="1000"/>
              </a:spcBef>
              <a:spcAft>
                <a:spcPts val="0"/>
              </a:spcAft>
              <a:buNone/>
            </a:pPr>
            <a:r>
              <a:rPr lang="pt-BR" sz="2200">
                <a:solidFill>
                  <a:srgbClr val="666666"/>
                </a:solidFill>
              </a:rPr>
              <a:t>Sintetização de voz (</a:t>
            </a:r>
            <a:r>
              <a:rPr i="1" lang="pt-BR" sz="2200">
                <a:solidFill>
                  <a:srgbClr val="666666"/>
                </a:solidFill>
              </a:rPr>
              <a:t>text-to-speech</a:t>
            </a:r>
            <a:r>
              <a:rPr lang="pt-BR" sz="2200">
                <a:solidFill>
                  <a:srgbClr val="666666"/>
                </a:solidFill>
              </a:rPr>
              <a:t>)</a:t>
            </a:r>
            <a:endParaRPr sz="2200">
              <a:solidFill>
                <a:srgbClr val="666666"/>
              </a:solidFill>
            </a:endParaRPr>
          </a:p>
          <a:p>
            <a:pPr indent="0" lvl="0" marL="914400" rtl="0" algn="l">
              <a:spcBef>
                <a:spcPts val="1000"/>
              </a:spcBef>
              <a:spcAft>
                <a:spcPts val="1000"/>
              </a:spcAft>
              <a:buNone/>
            </a:pPr>
            <a:r>
              <a:rPr lang="pt-BR" sz="1900">
                <a:solidFill>
                  <a:srgbClr val="666666"/>
                </a:solidFill>
              </a:rPr>
              <a:t>palavras → sinal de voz</a:t>
            </a:r>
            <a:endParaRPr sz="2400">
              <a:solidFill>
                <a:srgbClr val="666666"/>
              </a:solidFill>
            </a:endParaRPr>
          </a:p>
        </p:txBody>
      </p:sp>
      <p:pic>
        <p:nvPicPr>
          <p:cNvPr id="264" name="Google Shape;264;p34"/>
          <p:cNvPicPr preferRelativeResize="0"/>
          <p:nvPr/>
        </p:nvPicPr>
        <p:blipFill>
          <a:blip r:embed="rId3">
            <a:alphaModFix/>
          </a:blip>
          <a:stretch>
            <a:fillRect/>
          </a:stretch>
        </p:blipFill>
        <p:spPr>
          <a:xfrm>
            <a:off x="5811025" y="2673200"/>
            <a:ext cx="2917776" cy="194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270" name="Google Shape;270;p35"/>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Níveis linguísticos</a:t>
            </a:r>
            <a:endParaRPr>
              <a:solidFill>
                <a:srgbClr val="666666"/>
              </a:solidFill>
            </a:endParaRPr>
          </a:p>
        </p:txBody>
      </p:sp>
      <p:sp>
        <p:nvSpPr>
          <p:cNvPr id="271" name="Google Shape;271;p35"/>
          <p:cNvSpPr txBox="1"/>
          <p:nvPr>
            <p:ph idx="1" type="body"/>
          </p:nvPr>
        </p:nvSpPr>
        <p:spPr>
          <a:xfrm>
            <a:off x="303300" y="1051175"/>
            <a:ext cx="8425500" cy="221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Morfologia</a:t>
            </a:r>
            <a:endParaRPr b="1" sz="2400">
              <a:solidFill>
                <a:srgbClr val="666666"/>
              </a:solidFill>
            </a:endParaRPr>
          </a:p>
          <a:p>
            <a:pPr indent="0" lvl="0" marL="457200" rtl="0" algn="l">
              <a:spcBef>
                <a:spcPts val="1000"/>
              </a:spcBef>
              <a:spcAft>
                <a:spcPts val="0"/>
              </a:spcAft>
              <a:buNone/>
            </a:pPr>
            <a:r>
              <a:rPr lang="pt-BR" sz="2200">
                <a:solidFill>
                  <a:srgbClr val="666666"/>
                </a:solidFill>
              </a:rPr>
              <a:t>Distinção entre as diferentes unidades linguísticas</a:t>
            </a:r>
            <a:endParaRPr sz="2200">
              <a:solidFill>
                <a:srgbClr val="666666"/>
              </a:solidFill>
            </a:endParaRPr>
          </a:p>
          <a:p>
            <a:pPr indent="0" lvl="0" marL="914400" rtl="0" algn="l">
              <a:spcBef>
                <a:spcPts val="1000"/>
              </a:spcBef>
              <a:spcAft>
                <a:spcPts val="0"/>
              </a:spcAft>
              <a:buNone/>
            </a:pPr>
            <a:r>
              <a:rPr lang="pt-BR" sz="1800">
                <a:solidFill>
                  <a:srgbClr val="666666"/>
                </a:solidFill>
              </a:rPr>
              <a:t>Palavras - ex: casa, amigo</a:t>
            </a:r>
            <a:endParaRPr sz="1800">
              <a:solidFill>
                <a:srgbClr val="666666"/>
              </a:solidFill>
            </a:endParaRPr>
          </a:p>
          <a:p>
            <a:pPr indent="0" lvl="0" marL="914400" rtl="0" algn="l">
              <a:spcBef>
                <a:spcPts val="1000"/>
              </a:spcBef>
              <a:spcAft>
                <a:spcPts val="0"/>
              </a:spcAft>
              <a:buNone/>
            </a:pPr>
            <a:r>
              <a:rPr lang="pt-BR" sz="1800">
                <a:solidFill>
                  <a:srgbClr val="666666"/>
                </a:solidFill>
              </a:rPr>
              <a:t>Expressões multipalavras - ex: casa branca, amigo da onça</a:t>
            </a:r>
            <a:endParaRPr sz="1800">
              <a:solidFill>
                <a:srgbClr val="666666"/>
              </a:solidFill>
            </a:endParaRPr>
          </a:p>
          <a:p>
            <a:pPr indent="0" lvl="0" marL="914400" rtl="0" algn="l">
              <a:spcBef>
                <a:spcPts val="1000"/>
              </a:spcBef>
              <a:spcAft>
                <a:spcPts val="1000"/>
              </a:spcAft>
              <a:buNone/>
            </a:pPr>
            <a:r>
              <a:rPr lang="pt-BR" sz="1800">
                <a:solidFill>
                  <a:srgbClr val="666666"/>
                </a:solidFill>
              </a:rPr>
              <a:t>Combinação de palavras - ex: dessa</a:t>
            </a:r>
            <a:endParaRPr sz="1800">
              <a:solidFill>
                <a:srgbClr val="666666"/>
              </a:solidFill>
            </a:endParaRPr>
          </a:p>
        </p:txBody>
      </p:sp>
      <p:sp>
        <p:nvSpPr>
          <p:cNvPr id="272" name="Google Shape;272;p35"/>
          <p:cNvSpPr txBox="1"/>
          <p:nvPr/>
        </p:nvSpPr>
        <p:spPr>
          <a:xfrm>
            <a:off x="286400" y="3294950"/>
            <a:ext cx="8289900" cy="133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pt-BR" sz="2200">
                <a:solidFill>
                  <a:srgbClr val="666666"/>
                </a:solidFill>
                <a:latin typeface="Lato"/>
                <a:ea typeface="Lato"/>
                <a:cs typeface="Lato"/>
                <a:sym typeface="Lato"/>
              </a:rPr>
              <a:t>Desambiguação e Reconhecimento de variações morfológicas</a:t>
            </a:r>
            <a:endParaRPr sz="2200">
              <a:solidFill>
                <a:srgbClr val="666666"/>
              </a:solidFill>
              <a:latin typeface="Lato"/>
              <a:ea typeface="Lato"/>
              <a:cs typeface="Lato"/>
              <a:sym typeface="Lato"/>
            </a:endParaRPr>
          </a:p>
          <a:p>
            <a:pPr indent="0" lvl="0" marL="914400" rtl="0" algn="l">
              <a:spcBef>
                <a:spcPts val="1000"/>
              </a:spcBef>
              <a:spcAft>
                <a:spcPts val="0"/>
              </a:spcAft>
              <a:buNone/>
            </a:pPr>
            <a:r>
              <a:rPr lang="pt-BR" sz="1800">
                <a:solidFill>
                  <a:srgbClr val="666666"/>
                </a:solidFill>
                <a:latin typeface="Lato"/>
                <a:ea typeface="Lato"/>
                <a:cs typeface="Lato"/>
                <a:sym typeface="Lato"/>
              </a:rPr>
              <a:t>casa (verbo) &lt;-&gt; casa (substantivo)</a:t>
            </a:r>
            <a:endParaRPr sz="1800">
              <a:solidFill>
                <a:srgbClr val="666666"/>
              </a:solidFill>
              <a:latin typeface="Lato"/>
              <a:ea typeface="Lato"/>
              <a:cs typeface="Lato"/>
              <a:sym typeface="Lato"/>
            </a:endParaRPr>
          </a:p>
          <a:p>
            <a:pPr indent="0" lvl="0" marL="914400" rtl="0" algn="l">
              <a:spcBef>
                <a:spcPts val="1000"/>
              </a:spcBef>
              <a:spcAft>
                <a:spcPts val="1000"/>
              </a:spcAft>
              <a:buNone/>
            </a:pPr>
            <a:r>
              <a:rPr lang="pt-BR" sz="1800">
                <a:solidFill>
                  <a:srgbClr val="666666"/>
                </a:solidFill>
                <a:latin typeface="Lato"/>
                <a:ea typeface="Lato"/>
                <a:cs typeface="Lato"/>
                <a:sym typeface="Lato"/>
              </a:rPr>
              <a:t>onça (substantivo) &lt;-&gt; oncinha (substantivo)</a:t>
            </a:r>
            <a:endParaRPr/>
          </a:p>
        </p:txBody>
      </p:sp>
      <p:pic>
        <p:nvPicPr>
          <p:cNvPr id="273" name="Google Shape;273;p35"/>
          <p:cNvPicPr preferRelativeResize="0"/>
          <p:nvPr/>
        </p:nvPicPr>
        <p:blipFill>
          <a:blip r:embed="rId3">
            <a:alphaModFix/>
          </a:blip>
          <a:stretch>
            <a:fillRect/>
          </a:stretch>
        </p:blipFill>
        <p:spPr>
          <a:xfrm>
            <a:off x="6883476" y="3806000"/>
            <a:ext cx="548701" cy="823051"/>
          </a:xfrm>
          <a:prstGeom prst="rect">
            <a:avLst/>
          </a:prstGeom>
          <a:noFill/>
          <a:ln>
            <a:noFill/>
          </a:ln>
        </p:spPr>
      </p:pic>
      <p:pic>
        <p:nvPicPr>
          <p:cNvPr id="274" name="Google Shape;274;p35"/>
          <p:cNvPicPr preferRelativeResize="0"/>
          <p:nvPr/>
        </p:nvPicPr>
        <p:blipFill>
          <a:blip r:embed="rId4">
            <a:alphaModFix/>
          </a:blip>
          <a:stretch>
            <a:fillRect/>
          </a:stretch>
        </p:blipFill>
        <p:spPr>
          <a:xfrm>
            <a:off x="7951550" y="3854650"/>
            <a:ext cx="777250" cy="774402"/>
          </a:xfrm>
          <a:prstGeom prst="rect">
            <a:avLst/>
          </a:prstGeom>
          <a:noFill/>
          <a:ln>
            <a:noFill/>
          </a:ln>
        </p:spPr>
      </p:pic>
      <p:sp>
        <p:nvSpPr>
          <p:cNvPr id="275" name="Google Shape;275;p35"/>
          <p:cNvSpPr txBox="1"/>
          <p:nvPr/>
        </p:nvSpPr>
        <p:spPr>
          <a:xfrm>
            <a:off x="7554150" y="4069450"/>
            <a:ext cx="30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Lato"/>
                <a:ea typeface="Lato"/>
                <a:cs typeface="Lato"/>
                <a:sym typeface="Lato"/>
              </a:rPr>
              <a:t>X</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281" name="Google Shape;281;p36"/>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Níveis linguísticos</a:t>
            </a:r>
            <a:endParaRPr>
              <a:solidFill>
                <a:srgbClr val="666666"/>
              </a:solidFill>
            </a:endParaRPr>
          </a:p>
        </p:txBody>
      </p:sp>
      <p:sp>
        <p:nvSpPr>
          <p:cNvPr id="282" name="Google Shape;282;p36"/>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Sintaxe</a:t>
            </a:r>
            <a:endParaRPr b="1" sz="2400">
              <a:solidFill>
                <a:srgbClr val="666666"/>
              </a:solidFill>
            </a:endParaRPr>
          </a:p>
          <a:p>
            <a:pPr indent="0" lvl="0" marL="457200" rtl="0" algn="l">
              <a:spcBef>
                <a:spcPts val="1000"/>
              </a:spcBef>
              <a:spcAft>
                <a:spcPts val="0"/>
              </a:spcAft>
              <a:buNone/>
            </a:pPr>
            <a:r>
              <a:rPr lang="pt-BR" sz="2200">
                <a:solidFill>
                  <a:srgbClr val="666666"/>
                </a:solidFill>
              </a:rPr>
              <a:t>Uso correto da ordem das palavras</a:t>
            </a:r>
            <a:endParaRPr sz="2200">
              <a:solidFill>
                <a:srgbClr val="666666"/>
              </a:solidFill>
            </a:endParaRPr>
          </a:p>
          <a:p>
            <a:pPr indent="0" lvl="0" marL="457200" rtl="0" algn="l">
              <a:spcBef>
                <a:spcPts val="1000"/>
              </a:spcBef>
              <a:spcAft>
                <a:spcPts val="0"/>
              </a:spcAft>
              <a:buNone/>
            </a:pPr>
            <a:r>
              <a:rPr lang="pt-BR" sz="2000">
                <a:solidFill>
                  <a:srgbClr val="666666"/>
                </a:solidFill>
              </a:rPr>
              <a:t>	Nós: sujeito-verbo-objeto			Yoda: objeto-sujeito-verbo</a:t>
            </a:r>
            <a:endParaRPr sz="2000">
              <a:solidFill>
                <a:srgbClr val="666666"/>
              </a:solidFill>
            </a:endParaRPr>
          </a:p>
          <a:p>
            <a:pPr indent="0" lvl="0" marL="457200" rtl="0" algn="l">
              <a:spcBef>
                <a:spcPts val="1000"/>
              </a:spcBef>
              <a:spcAft>
                <a:spcPts val="1000"/>
              </a:spcAft>
              <a:buNone/>
            </a:pPr>
            <a:r>
              <a:rPr lang="pt-BR">
                <a:solidFill>
                  <a:srgbClr val="666666"/>
                </a:solidFill>
              </a:rPr>
              <a:t>	O menino foi para a escola.				Para a escola o menino foi.</a:t>
            </a:r>
            <a:endParaRPr>
              <a:solidFill>
                <a:srgbClr val="666666"/>
              </a:solidFill>
            </a:endParaRPr>
          </a:p>
        </p:txBody>
      </p:sp>
      <p:pic>
        <p:nvPicPr>
          <p:cNvPr id="283" name="Google Shape;283;p36"/>
          <p:cNvPicPr preferRelativeResize="0"/>
          <p:nvPr/>
        </p:nvPicPr>
        <p:blipFill>
          <a:blip r:embed="rId3">
            <a:alphaModFix/>
          </a:blip>
          <a:stretch>
            <a:fillRect/>
          </a:stretch>
        </p:blipFill>
        <p:spPr>
          <a:xfrm>
            <a:off x="3798819" y="3022427"/>
            <a:ext cx="1434450" cy="16012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289" name="Google Shape;289;p37"/>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Níveis linguísticos</a:t>
            </a:r>
            <a:endParaRPr>
              <a:solidFill>
                <a:srgbClr val="666666"/>
              </a:solidFill>
            </a:endParaRPr>
          </a:p>
        </p:txBody>
      </p:sp>
      <p:sp>
        <p:nvSpPr>
          <p:cNvPr id="290" name="Google Shape;290;p37"/>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Semântica</a:t>
            </a:r>
            <a:endParaRPr b="1" sz="2400">
              <a:solidFill>
                <a:srgbClr val="666666"/>
              </a:solidFill>
            </a:endParaRPr>
          </a:p>
          <a:p>
            <a:pPr indent="0" lvl="0" marL="457200" rtl="0" algn="l">
              <a:spcBef>
                <a:spcPts val="1000"/>
              </a:spcBef>
              <a:spcAft>
                <a:spcPts val="0"/>
              </a:spcAft>
              <a:buNone/>
            </a:pPr>
            <a:r>
              <a:rPr lang="pt-BR" sz="2200">
                <a:solidFill>
                  <a:srgbClr val="666666"/>
                </a:solidFill>
              </a:rPr>
              <a:t>Semântica lexical</a:t>
            </a:r>
            <a:endParaRPr sz="2200">
              <a:solidFill>
                <a:srgbClr val="666666"/>
              </a:solidFill>
            </a:endParaRPr>
          </a:p>
          <a:p>
            <a:pPr indent="0" lvl="0" marL="914400" rtl="0" algn="l">
              <a:spcBef>
                <a:spcPts val="1000"/>
              </a:spcBef>
              <a:spcAft>
                <a:spcPts val="0"/>
              </a:spcAft>
              <a:buNone/>
            </a:pPr>
            <a:r>
              <a:rPr lang="pt-BR" sz="1800">
                <a:solidFill>
                  <a:srgbClr val="666666"/>
                </a:solidFill>
              </a:rPr>
              <a:t>Entendimento do significado relacionado a cada unidade linguística</a:t>
            </a:r>
            <a:endParaRPr sz="1800">
              <a:solidFill>
                <a:srgbClr val="666666"/>
              </a:solidFill>
            </a:endParaRPr>
          </a:p>
          <a:p>
            <a:pPr indent="0" lvl="0" marL="1371600" rtl="0" algn="l">
              <a:spcBef>
                <a:spcPts val="1000"/>
              </a:spcBef>
              <a:spcAft>
                <a:spcPts val="0"/>
              </a:spcAft>
              <a:buNone/>
            </a:pPr>
            <a:r>
              <a:rPr lang="pt-BR" sz="1800">
                <a:solidFill>
                  <a:srgbClr val="666666"/>
                </a:solidFill>
              </a:rPr>
              <a:t>Ex: escola, inglês, ônibus</a:t>
            </a:r>
            <a:endParaRPr sz="1800">
              <a:solidFill>
                <a:srgbClr val="666666"/>
              </a:solidFill>
            </a:endParaRPr>
          </a:p>
          <a:p>
            <a:pPr indent="0" lvl="0" marL="1371600" rtl="0" algn="l">
              <a:spcBef>
                <a:spcPts val="1000"/>
              </a:spcBef>
              <a:spcAft>
                <a:spcPts val="1000"/>
              </a:spcAft>
              <a:buNone/>
            </a:pPr>
            <a:r>
              <a:t/>
            </a:r>
            <a:endParaRPr sz="1800">
              <a:solidFill>
                <a:srgbClr val="666666"/>
              </a:solidFill>
            </a:endParaRPr>
          </a:p>
        </p:txBody>
      </p:sp>
      <p:sp>
        <p:nvSpPr>
          <p:cNvPr id="291" name="Google Shape;291;p37"/>
          <p:cNvSpPr txBox="1"/>
          <p:nvPr>
            <p:ph idx="1" type="body"/>
          </p:nvPr>
        </p:nvSpPr>
        <p:spPr>
          <a:xfrm>
            <a:off x="247350" y="2826575"/>
            <a:ext cx="6174000" cy="1767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pt-BR" sz="2200">
                <a:solidFill>
                  <a:srgbClr val="666666"/>
                </a:solidFill>
              </a:rPr>
              <a:t>Semântica composicional</a:t>
            </a:r>
            <a:endParaRPr sz="2200">
              <a:solidFill>
                <a:srgbClr val="666666"/>
              </a:solidFill>
            </a:endParaRPr>
          </a:p>
          <a:p>
            <a:pPr indent="0" lvl="0" marL="914400" rtl="0" algn="l">
              <a:spcBef>
                <a:spcPts val="1000"/>
              </a:spcBef>
              <a:spcAft>
                <a:spcPts val="0"/>
              </a:spcAft>
              <a:buNone/>
            </a:pPr>
            <a:r>
              <a:rPr lang="pt-BR" sz="1800">
                <a:solidFill>
                  <a:srgbClr val="666666"/>
                </a:solidFill>
              </a:rPr>
              <a:t>Entendimento das unidades quando elas se agrupam em uma determinada ordem</a:t>
            </a:r>
            <a:endParaRPr sz="1800">
              <a:solidFill>
                <a:srgbClr val="666666"/>
              </a:solidFill>
            </a:endParaRPr>
          </a:p>
          <a:p>
            <a:pPr indent="0" lvl="0" marL="1371600" rtl="0" algn="l">
              <a:spcBef>
                <a:spcPts val="1000"/>
              </a:spcBef>
              <a:spcAft>
                <a:spcPts val="1000"/>
              </a:spcAft>
              <a:buNone/>
            </a:pPr>
            <a:r>
              <a:rPr lang="pt-BR" sz="1800">
                <a:solidFill>
                  <a:srgbClr val="666666"/>
                </a:solidFill>
              </a:rPr>
              <a:t>Ex: </a:t>
            </a:r>
            <a:r>
              <a:rPr lang="pt-BR">
                <a:solidFill>
                  <a:srgbClr val="666666"/>
                </a:solidFill>
              </a:rPr>
              <a:t>e</a:t>
            </a:r>
            <a:r>
              <a:rPr lang="pt-BR" sz="1800">
                <a:solidFill>
                  <a:srgbClr val="666666"/>
                </a:solidFill>
              </a:rPr>
              <a:t>scola de inglês X escola de ônibus</a:t>
            </a:r>
            <a:endParaRPr sz="1800">
              <a:solidFill>
                <a:srgbClr val="666666"/>
              </a:solidFill>
            </a:endParaRPr>
          </a:p>
        </p:txBody>
      </p:sp>
      <p:pic>
        <p:nvPicPr>
          <p:cNvPr id="292" name="Google Shape;292;p37"/>
          <p:cNvPicPr preferRelativeResize="0"/>
          <p:nvPr/>
        </p:nvPicPr>
        <p:blipFill>
          <a:blip r:embed="rId3">
            <a:alphaModFix/>
          </a:blip>
          <a:stretch>
            <a:fillRect/>
          </a:stretch>
        </p:blipFill>
        <p:spPr>
          <a:xfrm>
            <a:off x="6421251" y="3056101"/>
            <a:ext cx="2307552" cy="1538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298" name="Google Shape;298;p38"/>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Níveis linguísticos</a:t>
            </a:r>
            <a:endParaRPr>
              <a:solidFill>
                <a:srgbClr val="666666"/>
              </a:solidFill>
            </a:endParaRPr>
          </a:p>
        </p:txBody>
      </p:sp>
      <p:sp>
        <p:nvSpPr>
          <p:cNvPr id="299" name="Google Shape;299;p38"/>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Pragmática</a:t>
            </a:r>
            <a:endParaRPr b="1" sz="2400">
              <a:solidFill>
                <a:srgbClr val="666666"/>
              </a:solidFill>
            </a:endParaRPr>
          </a:p>
          <a:p>
            <a:pPr indent="0" lvl="0" marL="457200" rtl="0" algn="l">
              <a:spcBef>
                <a:spcPts val="1000"/>
              </a:spcBef>
              <a:spcAft>
                <a:spcPts val="0"/>
              </a:spcAft>
              <a:buNone/>
            </a:pPr>
            <a:r>
              <a:rPr lang="pt-BR" sz="2200">
                <a:solidFill>
                  <a:srgbClr val="666666"/>
                </a:solidFill>
              </a:rPr>
              <a:t>Influência do contexto na língua</a:t>
            </a:r>
            <a:endParaRPr sz="2200">
              <a:solidFill>
                <a:srgbClr val="666666"/>
              </a:solidFill>
            </a:endParaRPr>
          </a:p>
          <a:p>
            <a:pPr indent="0" lvl="0" marL="914400" rtl="0" algn="l">
              <a:spcBef>
                <a:spcPts val="1000"/>
              </a:spcBef>
              <a:spcAft>
                <a:spcPts val="1000"/>
              </a:spcAft>
              <a:buNone/>
            </a:pPr>
            <a:r>
              <a:rPr lang="pt-BR" sz="1800">
                <a:solidFill>
                  <a:srgbClr val="666666"/>
                </a:solidFill>
              </a:rPr>
              <a:t>O ônibus que leva o menino para a escola é um ônibus específico</a:t>
            </a:r>
            <a:endParaRPr sz="1800">
              <a:solidFill>
                <a:srgbClr val="666666"/>
              </a:solidFill>
            </a:endParaRPr>
          </a:p>
        </p:txBody>
      </p:sp>
      <p:pic>
        <p:nvPicPr>
          <p:cNvPr id="300" name="Google Shape;300;p38"/>
          <p:cNvPicPr preferRelativeResize="0"/>
          <p:nvPr/>
        </p:nvPicPr>
        <p:blipFill>
          <a:blip r:embed="rId3">
            <a:alphaModFix/>
          </a:blip>
          <a:stretch>
            <a:fillRect/>
          </a:stretch>
        </p:blipFill>
        <p:spPr>
          <a:xfrm>
            <a:off x="1351167" y="2639575"/>
            <a:ext cx="2882630" cy="1920249"/>
          </a:xfrm>
          <a:prstGeom prst="rect">
            <a:avLst/>
          </a:prstGeom>
          <a:noFill/>
          <a:ln>
            <a:noFill/>
          </a:ln>
        </p:spPr>
      </p:pic>
      <p:pic>
        <p:nvPicPr>
          <p:cNvPr id="301" name="Google Shape;301;p38"/>
          <p:cNvPicPr preferRelativeResize="0"/>
          <p:nvPr/>
        </p:nvPicPr>
        <p:blipFill>
          <a:blip r:embed="rId4">
            <a:alphaModFix/>
          </a:blip>
          <a:stretch>
            <a:fillRect/>
          </a:stretch>
        </p:blipFill>
        <p:spPr>
          <a:xfrm>
            <a:off x="4754213" y="2639575"/>
            <a:ext cx="2880374" cy="1920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307" name="Google Shape;307;p39"/>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Estratégias</a:t>
            </a:r>
            <a:endParaRPr>
              <a:solidFill>
                <a:srgbClr val="666666"/>
              </a:solidFill>
            </a:endParaRPr>
          </a:p>
        </p:txBody>
      </p:sp>
      <p:sp>
        <p:nvSpPr>
          <p:cNvPr id="308" name="Google Shape;308;p39"/>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Linguística (Simbólica)</a:t>
            </a:r>
            <a:endParaRPr b="1" sz="2400">
              <a:solidFill>
                <a:srgbClr val="666666"/>
              </a:solidFill>
            </a:endParaRPr>
          </a:p>
          <a:p>
            <a:pPr indent="-368300" lvl="1" marL="914400" rtl="0" algn="l">
              <a:spcBef>
                <a:spcPts val="1000"/>
              </a:spcBef>
              <a:spcAft>
                <a:spcPts val="0"/>
              </a:spcAft>
              <a:buClr>
                <a:srgbClr val="666666"/>
              </a:buClr>
              <a:buSzPts val="2200"/>
              <a:buChar char="-"/>
            </a:pPr>
            <a:r>
              <a:rPr lang="pt-BR" sz="2200">
                <a:solidFill>
                  <a:srgbClr val="666666"/>
                </a:solidFill>
              </a:rPr>
              <a:t>O conhecimento é explicitamente mapeado por especialistas para se utilizado pela máquina</a:t>
            </a:r>
            <a:endParaRPr sz="2200">
              <a:solidFill>
                <a:srgbClr val="666666"/>
              </a:solidFill>
            </a:endParaRPr>
          </a:p>
          <a:p>
            <a:pPr indent="0" lvl="0" marL="914400" rtl="0" algn="l">
              <a:spcBef>
                <a:spcPts val="1000"/>
              </a:spcBef>
              <a:spcAft>
                <a:spcPts val="0"/>
              </a:spcAft>
              <a:buNone/>
            </a:pPr>
            <a:r>
              <a:t/>
            </a:r>
            <a:endParaRPr sz="2200">
              <a:solidFill>
                <a:srgbClr val="666666"/>
              </a:solidFill>
            </a:endParaRPr>
          </a:p>
          <a:p>
            <a:pPr indent="0" lvl="0" marL="0" rtl="0" algn="l">
              <a:spcBef>
                <a:spcPts val="1000"/>
              </a:spcBef>
              <a:spcAft>
                <a:spcPts val="0"/>
              </a:spcAft>
              <a:buNone/>
            </a:pPr>
            <a:r>
              <a:rPr b="1" lang="pt-BR" sz="2400">
                <a:solidFill>
                  <a:srgbClr val="666666"/>
                </a:solidFill>
              </a:rPr>
              <a:t>Estatística</a:t>
            </a:r>
            <a:endParaRPr b="1" sz="2400">
              <a:solidFill>
                <a:srgbClr val="666666"/>
              </a:solidFill>
            </a:endParaRPr>
          </a:p>
          <a:p>
            <a:pPr indent="-368300" lvl="1" marL="914400" rtl="0" algn="l">
              <a:spcBef>
                <a:spcPts val="1000"/>
              </a:spcBef>
              <a:spcAft>
                <a:spcPts val="0"/>
              </a:spcAft>
              <a:buClr>
                <a:srgbClr val="666666"/>
              </a:buClr>
              <a:buSzPts val="2200"/>
              <a:buChar char="-"/>
            </a:pPr>
            <a:r>
              <a:rPr lang="pt-BR" sz="2200">
                <a:solidFill>
                  <a:srgbClr val="666666"/>
                </a:solidFill>
              </a:rPr>
              <a:t>A melhor saída é determinada por medidas estatísticas</a:t>
            </a:r>
            <a:endParaRPr sz="2200">
              <a:solidFill>
                <a:srgbClr val="666666"/>
              </a:solidFill>
            </a:endParaRPr>
          </a:p>
          <a:p>
            <a:pPr indent="0" lvl="0" marL="0" rtl="0" algn="l">
              <a:spcBef>
                <a:spcPts val="1000"/>
              </a:spcBef>
              <a:spcAft>
                <a:spcPts val="1000"/>
              </a:spcAft>
              <a:buNone/>
            </a:pPr>
            <a:r>
              <a:rPr b="1" lang="pt-BR" sz="2400">
                <a:solidFill>
                  <a:srgbClr val="666666"/>
                </a:solidFill>
              </a:rPr>
              <a:t>	</a:t>
            </a:r>
            <a:endParaRPr b="1" sz="2400">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314" name="Google Shape;314;p40"/>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Estratégias</a:t>
            </a:r>
            <a:endParaRPr>
              <a:solidFill>
                <a:srgbClr val="666666"/>
              </a:solidFill>
            </a:endParaRPr>
          </a:p>
        </p:txBody>
      </p:sp>
      <p:sp>
        <p:nvSpPr>
          <p:cNvPr id="315" name="Google Shape;315;p40"/>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Aprendizado de máquina tradicional (</a:t>
            </a:r>
            <a:r>
              <a:rPr b="1" i="1" lang="pt-BR" sz="2400">
                <a:solidFill>
                  <a:srgbClr val="666666"/>
                </a:solidFill>
              </a:rPr>
              <a:t>shallow learning</a:t>
            </a:r>
            <a:r>
              <a:rPr b="1" lang="pt-BR" sz="2400">
                <a:solidFill>
                  <a:srgbClr val="666666"/>
                </a:solidFill>
              </a:rPr>
              <a:t>)</a:t>
            </a:r>
            <a:endParaRPr b="1" sz="2400">
              <a:solidFill>
                <a:srgbClr val="666666"/>
              </a:solidFill>
            </a:endParaRPr>
          </a:p>
          <a:p>
            <a:pPr indent="-368300" lvl="1" marL="914400" rtl="0" algn="l">
              <a:spcBef>
                <a:spcPts val="1000"/>
              </a:spcBef>
              <a:spcAft>
                <a:spcPts val="0"/>
              </a:spcAft>
              <a:buClr>
                <a:srgbClr val="666666"/>
              </a:buClr>
              <a:buSzPts val="2200"/>
              <a:buChar char="-"/>
            </a:pPr>
            <a:r>
              <a:rPr lang="pt-BR" sz="2200">
                <a:solidFill>
                  <a:srgbClr val="666666"/>
                </a:solidFill>
              </a:rPr>
              <a:t>Aprendizado supervisionado</a:t>
            </a:r>
            <a:endParaRPr sz="2200">
              <a:solidFill>
                <a:srgbClr val="666666"/>
              </a:solidFill>
            </a:endParaRPr>
          </a:p>
          <a:p>
            <a:pPr indent="-342900" lvl="2" marL="1371600" rtl="0" algn="l">
              <a:spcBef>
                <a:spcPts val="1000"/>
              </a:spcBef>
              <a:spcAft>
                <a:spcPts val="0"/>
              </a:spcAft>
              <a:buClr>
                <a:srgbClr val="666666"/>
              </a:buClr>
              <a:buSzPts val="1800"/>
              <a:buChar char="-"/>
            </a:pPr>
            <a:r>
              <a:rPr b="1" lang="pt-BR" sz="1800">
                <a:solidFill>
                  <a:srgbClr val="666666"/>
                </a:solidFill>
              </a:rPr>
              <a:t>Anotação</a:t>
            </a:r>
            <a:r>
              <a:rPr lang="pt-BR" sz="1800">
                <a:solidFill>
                  <a:srgbClr val="666666"/>
                </a:solidFill>
              </a:rPr>
              <a:t> do conjunto de treinamento</a:t>
            </a:r>
            <a:endParaRPr sz="1800">
              <a:solidFill>
                <a:srgbClr val="666666"/>
              </a:solidFill>
            </a:endParaRPr>
          </a:p>
          <a:p>
            <a:pPr indent="-342900" lvl="2" marL="1371600" rtl="0" algn="l">
              <a:spcBef>
                <a:spcPts val="1000"/>
              </a:spcBef>
              <a:spcAft>
                <a:spcPts val="0"/>
              </a:spcAft>
              <a:buClr>
                <a:srgbClr val="666666"/>
              </a:buClr>
              <a:buSzPts val="1800"/>
              <a:buChar char="-"/>
            </a:pPr>
            <a:r>
              <a:rPr lang="pt-BR" sz="1800">
                <a:solidFill>
                  <a:srgbClr val="666666"/>
                </a:solidFill>
              </a:rPr>
              <a:t>Classificação</a:t>
            </a:r>
            <a:endParaRPr sz="1800">
              <a:solidFill>
                <a:srgbClr val="666666"/>
              </a:solidFill>
            </a:endParaRPr>
          </a:p>
          <a:p>
            <a:pPr indent="0" lvl="0" marL="0" rtl="0" algn="l">
              <a:spcBef>
                <a:spcPts val="1000"/>
              </a:spcBef>
              <a:spcAft>
                <a:spcPts val="1000"/>
              </a:spcAft>
              <a:buNone/>
            </a:pPr>
            <a:r>
              <a:rPr b="1" lang="pt-BR" sz="2400">
                <a:solidFill>
                  <a:srgbClr val="666666"/>
                </a:solidFill>
              </a:rPr>
              <a:t>	</a:t>
            </a:r>
            <a:endParaRPr b="1" sz="2400">
              <a:solidFill>
                <a:srgbClr val="666666"/>
              </a:solidFill>
            </a:endParaRPr>
          </a:p>
        </p:txBody>
      </p:sp>
      <p:pic>
        <p:nvPicPr>
          <p:cNvPr id="316" name="Google Shape;316;p40"/>
          <p:cNvPicPr preferRelativeResize="0"/>
          <p:nvPr/>
        </p:nvPicPr>
        <p:blipFill>
          <a:blip r:embed="rId3">
            <a:alphaModFix/>
          </a:blip>
          <a:stretch>
            <a:fillRect/>
          </a:stretch>
        </p:blipFill>
        <p:spPr>
          <a:xfrm>
            <a:off x="1681173" y="2473723"/>
            <a:ext cx="6383175" cy="218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322" name="Google Shape;322;p41"/>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Estratégias</a:t>
            </a:r>
            <a:endParaRPr>
              <a:solidFill>
                <a:srgbClr val="666666"/>
              </a:solidFill>
            </a:endParaRPr>
          </a:p>
        </p:txBody>
      </p:sp>
      <p:pic>
        <p:nvPicPr>
          <p:cNvPr id="323" name="Google Shape;323;p41"/>
          <p:cNvPicPr preferRelativeResize="0"/>
          <p:nvPr/>
        </p:nvPicPr>
        <p:blipFill>
          <a:blip r:embed="rId3">
            <a:alphaModFix/>
          </a:blip>
          <a:stretch>
            <a:fillRect/>
          </a:stretch>
        </p:blipFill>
        <p:spPr>
          <a:xfrm>
            <a:off x="2883450" y="1083600"/>
            <a:ext cx="6143001" cy="3637501"/>
          </a:xfrm>
          <a:prstGeom prst="rect">
            <a:avLst/>
          </a:prstGeom>
          <a:noFill/>
          <a:ln>
            <a:noFill/>
          </a:ln>
        </p:spPr>
      </p:pic>
      <p:sp>
        <p:nvSpPr>
          <p:cNvPr id="324" name="Google Shape;324;p41"/>
          <p:cNvSpPr txBox="1"/>
          <p:nvPr/>
        </p:nvSpPr>
        <p:spPr>
          <a:xfrm>
            <a:off x="394275" y="4390550"/>
            <a:ext cx="66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Fonte: </a:t>
            </a:r>
            <a:r>
              <a:rPr lang="pt-BR" u="sng">
                <a:solidFill>
                  <a:schemeClr val="hlink"/>
                </a:solidFill>
                <a:hlinkClick r:id="rId4"/>
              </a:rPr>
              <a:t>https://towardsdatascience.com/transformers-89034557de14</a:t>
            </a:r>
            <a:r>
              <a:rPr lang="pt-BR"/>
              <a:t> </a:t>
            </a:r>
            <a:endParaRPr/>
          </a:p>
        </p:txBody>
      </p:sp>
      <p:sp>
        <p:nvSpPr>
          <p:cNvPr id="325" name="Google Shape;325;p41"/>
          <p:cNvSpPr txBox="1"/>
          <p:nvPr>
            <p:ph idx="1" type="body"/>
          </p:nvPr>
        </p:nvSpPr>
        <p:spPr>
          <a:xfrm>
            <a:off x="303300" y="1051175"/>
            <a:ext cx="77166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Aprendizado de máquina profundo (</a:t>
            </a:r>
            <a:r>
              <a:rPr b="1" i="1" lang="pt-BR" sz="2400">
                <a:solidFill>
                  <a:srgbClr val="666666"/>
                </a:solidFill>
              </a:rPr>
              <a:t>deep learning</a:t>
            </a:r>
            <a:r>
              <a:rPr b="1" lang="pt-BR" sz="2400">
                <a:solidFill>
                  <a:srgbClr val="666666"/>
                </a:solidFill>
              </a:rPr>
              <a:t>)</a:t>
            </a:r>
            <a:endParaRPr b="1" sz="2400">
              <a:solidFill>
                <a:srgbClr val="666666"/>
              </a:solidFill>
            </a:endParaRPr>
          </a:p>
          <a:p>
            <a:pPr indent="-368300" lvl="0" marL="914400" rtl="0" algn="l">
              <a:spcBef>
                <a:spcPts val="1000"/>
              </a:spcBef>
              <a:spcAft>
                <a:spcPts val="0"/>
              </a:spcAft>
              <a:buClr>
                <a:srgbClr val="666666"/>
              </a:buClr>
              <a:buSzPts val="2200"/>
              <a:buChar char="-"/>
            </a:pPr>
            <a:r>
              <a:rPr lang="pt-BR" sz="2200">
                <a:solidFill>
                  <a:srgbClr val="666666"/>
                </a:solidFill>
              </a:rPr>
              <a:t>Transformers</a:t>
            </a:r>
            <a:endParaRPr sz="2200">
              <a:solidFill>
                <a:srgbClr val="666666"/>
              </a:solidFill>
            </a:endParaRPr>
          </a:p>
          <a:p>
            <a:pPr indent="0" lvl="0" marL="0" rtl="0" algn="l">
              <a:spcBef>
                <a:spcPts val="1000"/>
              </a:spcBef>
              <a:spcAft>
                <a:spcPts val="1000"/>
              </a:spcAft>
              <a:buNone/>
            </a:pPr>
            <a:r>
              <a:rPr b="1" lang="pt-BR" sz="2400">
                <a:solidFill>
                  <a:srgbClr val="666666"/>
                </a:solidFill>
              </a:rPr>
              <a:t>	</a:t>
            </a:r>
            <a:endParaRPr b="1" sz="24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87" name="Google Shape;87;p15"/>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Agenda</a:t>
            </a:r>
            <a:endParaRPr>
              <a:solidFill>
                <a:srgbClr val="666666"/>
              </a:solidFill>
            </a:endParaRPr>
          </a:p>
        </p:txBody>
      </p:sp>
      <p:grpSp>
        <p:nvGrpSpPr>
          <p:cNvPr id="88" name="Google Shape;88;p15"/>
          <p:cNvGrpSpPr/>
          <p:nvPr/>
        </p:nvGrpSpPr>
        <p:grpSpPr>
          <a:xfrm>
            <a:off x="693150" y="1541925"/>
            <a:ext cx="1776900" cy="864900"/>
            <a:chOff x="209525" y="1302025"/>
            <a:chExt cx="1776900" cy="864900"/>
          </a:xfrm>
        </p:grpSpPr>
        <p:cxnSp>
          <p:nvCxnSpPr>
            <p:cNvPr id="89" name="Google Shape;89;p15"/>
            <p:cNvCxnSpPr/>
            <p:nvPr/>
          </p:nvCxnSpPr>
          <p:spPr>
            <a:xfrm rot="2700000">
              <a:off x="313912" y="1482452"/>
              <a:ext cx="504026" cy="504026"/>
            </a:xfrm>
            <a:prstGeom prst="straightConnector1">
              <a:avLst/>
            </a:prstGeom>
            <a:noFill/>
            <a:ln cap="flat" cmpd="sng" w="38100">
              <a:solidFill>
                <a:schemeClr val="accent5"/>
              </a:solidFill>
              <a:prstDash val="solid"/>
              <a:round/>
              <a:headEnd len="med" w="med" type="none"/>
              <a:tailEnd len="med" w="med" type="none"/>
            </a:ln>
          </p:spPr>
        </p:cxnSp>
        <p:sp>
          <p:nvSpPr>
            <p:cNvPr id="90" name="Google Shape;90;p15"/>
            <p:cNvSpPr txBox="1"/>
            <p:nvPr/>
          </p:nvSpPr>
          <p:spPr>
            <a:xfrm>
              <a:off x="580325" y="1302025"/>
              <a:ext cx="1406100" cy="86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BR" sz="1600">
                  <a:solidFill>
                    <a:schemeClr val="lt2"/>
                  </a:solidFill>
                  <a:latin typeface="Lato"/>
                  <a:ea typeface="Lato"/>
                  <a:cs typeface="Lato"/>
                  <a:sym typeface="Lato"/>
                </a:rPr>
                <a:t>O que?</a:t>
              </a:r>
              <a:endParaRPr b="1" sz="1600">
                <a:solidFill>
                  <a:schemeClr val="lt2"/>
                </a:solidFill>
                <a:latin typeface="Lato"/>
                <a:ea typeface="Lato"/>
                <a:cs typeface="Lato"/>
                <a:sym typeface="Lato"/>
              </a:endParaRPr>
            </a:p>
            <a:p>
              <a:pPr indent="0" lvl="0" marL="0" rtl="0" algn="l">
                <a:lnSpc>
                  <a:spcPct val="115000"/>
                </a:lnSpc>
                <a:spcBef>
                  <a:spcPts val="0"/>
                </a:spcBef>
                <a:spcAft>
                  <a:spcPts val="0"/>
                </a:spcAft>
                <a:buNone/>
              </a:pPr>
              <a:r>
                <a:rPr lang="pt-BR" sz="1200">
                  <a:latin typeface="Lato"/>
                  <a:ea typeface="Lato"/>
                  <a:cs typeface="Lato"/>
                  <a:sym typeface="Lato"/>
                </a:rPr>
                <a:t>O que é isso, companheiro?</a:t>
              </a:r>
              <a:endParaRPr sz="1200">
                <a:latin typeface="Lato"/>
                <a:ea typeface="Lato"/>
                <a:cs typeface="Lato"/>
                <a:sym typeface="Lato"/>
              </a:endParaRPr>
            </a:p>
          </p:txBody>
        </p:sp>
      </p:grpSp>
      <p:grpSp>
        <p:nvGrpSpPr>
          <p:cNvPr id="91" name="Google Shape;91;p15"/>
          <p:cNvGrpSpPr/>
          <p:nvPr/>
        </p:nvGrpSpPr>
        <p:grpSpPr>
          <a:xfrm>
            <a:off x="693150" y="2711625"/>
            <a:ext cx="1776900" cy="864900"/>
            <a:chOff x="303300" y="2467600"/>
            <a:chExt cx="1776900" cy="864900"/>
          </a:xfrm>
        </p:grpSpPr>
        <p:cxnSp>
          <p:nvCxnSpPr>
            <p:cNvPr id="92" name="Google Shape;92;p15"/>
            <p:cNvCxnSpPr/>
            <p:nvPr/>
          </p:nvCxnSpPr>
          <p:spPr>
            <a:xfrm rot="2700000">
              <a:off x="407687" y="2648027"/>
              <a:ext cx="504026" cy="504026"/>
            </a:xfrm>
            <a:prstGeom prst="straightConnector1">
              <a:avLst/>
            </a:prstGeom>
            <a:noFill/>
            <a:ln cap="flat" cmpd="sng" w="38100">
              <a:solidFill>
                <a:schemeClr val="accent5"/>
              </a:solidFill>
              <a:prstDash val="solid"/>
              <a:round/>
              <a:headEnd len="med" w="med" type="none"/>
              <a:tailEnd len="med" w="med" type="none"/>
            </a:ln>
          </p:spPr>
        </p:cxnSp>
        <p:sp>
          <p:nvSpPr>
            <p:cNvPr id="93" name="Google Shape;93;p15"/>
            <p:cNvSpPr txBox="1"/>
            <p:nvPr/>
          </p:nvSpPr>
          <p:spPr>
            <a:xfrm>
              <a:off x="674100" y="2467600"/>
              <a:ext cx="1406100" cy="86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BR" sz="1600">
                  <a:solidFill>
                    <a:schemeClr val="lt2"/>
                  </a:solidFill>
                  <a:latin typeface="Lato"/>
                  <a:ea typeface="Lato"/>
                  <a:cs typeface="Lato"/>
                  <a:sym typeface="Lato"/>
                </a:rPr>
                <a:t>Para quê?</a:t>
              </a:r>
              <a:endParaRPr b="1" sz="1600">
                <a:solidFill>
                  <a:schemeClr val="lt2"/>
                </a:solidFill>
                <a:latin typeface="Lato"/>
                <a:ea typeface="Lato"/>
                <a:cs typeface="Lato"/>
                <a:sym typeface="Lato"/>
              </a:endParaRPr>
            </a:p>
            <a:p>
              <a:pPr indent="0" lvl="0" marL="0" rtl="0" algn="l">
                <a:lnSpc>
                  <a:spcPct val="115000"/>
                </a:lnSpc>
                <a:spcBef>
                  <a:spcPts val="0"/>
                </a:spcBef>
                <a:spcAft>
                  <a:spcPts val="0"/>
                </a:spcAft>
                <a:buNone/>
              </a:pPr>
              <a:r>
                <a:rPr lang="pt-BR" sz="1200">
                  <a:latin typeface="Lato"/>
                  <a:ea typeface="Lato"/>
                  <a:cs typeface="Lato"/>
                  <a:sym typeface="Lato"/>
                </a:rPr>
                <a:t>Her</a:t>
              </a:r>
              <a:endParaRPr sz="1200">
                <a:latin typeface="Lato"/>
                <a:ea typeface="Lato"/>
                <a:cs typeface="Lato"/>
                <a:sym typeface="Lato"/>
              </a:endParaRPr>
            </a:p>
          </p:txBody>
        </p:sp>
      </p:grpSp>
      <p:grpSp>
        <p:nvGrpSpPr>
          <p:cNvPr id="94" name="Google Shape;94;p15"/>
          <p:cNvGrpSpPr/>
          <p:nvPr/>
        </p:nvGrpSpPr>
        <p:grpSpPr>
          <a:xfrm>
            <a:off x="2906475" y="1566975"/>
            <a:ext cx="1776900" cy="864900"/>
            <a:chOff x="209525" y="1302025"/>
            <a:chExt cx="1776900" cy="864900"/>
          </a:xfrm>
        </p:grpSpPr>
        <p:cxnSp>
          <p:nvCxnSpPr>
            <p:cNvPr id="95" name="Google Shape;95;p15"/>
            <p:cNvCxnSpPr/>
            <p:nvPr/>
          </p:nvCxnSpPr>
          <p:spPr>
            <a:xfrm rot="2700000">
              <a:off x="313912" y="1482452"/>
              <a:ext cx="504026" cy="504026"/>
            </a:xfrm>
            <a:prstGeom prst="straightConnector1">
              <a:avLst/>
            </a:prstGeom>
            <a:noFill/>
            <a:ln cap="flat" cmpd="sng" w="38100">
              <a:solidFill>
                <a:schemeClr val="accent5"/>
              </a:solidFill>
              <a:prstDash val="solid"/>
              <a:round/>
              <a:headEnd len="med" w="med" type="none"/>
              <a:tailEnd len="med" w="med" type="none"/>
            </a:ln>
          </p:spPr>
        </p:cxnSp>
        <p:sp>
          <p:nvSpPr>
            <p:cNvPr id="96" name="Google Shape;96;p15"/>
            <p:cNvSpPr txBox="1"/>
            <p:nvPr/>
          </p:nvSpPr>
          <p:spPr>
            <a:xfrm>
              <a:off x="580325" y="1302025"/>
              <a:ext cx="1406100" cy="86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BR" sz="1600">
                  <a:solidFill>
                    <a:schemeClr val="lt2"/>
                  </a:solidFill>
                  <a:latin typeface="Lato"/>
                  <a:ea typeface="Lato"/>
                  <a:cs typeface="Lato"/>
                  <a:sym typeface="Lato"/>
                </a:rPr>
                <a:t>Como?</a:t>
              </a:r>
              <a:endParaRPr b="1" sz="1600">
                <a:solidFill>
                  <a:schemeClr val="lt2"/>
                </a:solidFill>
                <a:latin typeface="Lato"/>
                <a:ea typeface="Lato"/>
                <a:cs typeface="Lato"/>
                <a:sym typeface="Lato"/>
              </a:endParaRPr>
            </a:p>
            <a:p>
              <a:pPr indent="0" lvl="0" marL="0" rtl="0" algn="l">
                <a:lnSpc>
                  <a:spcPct val="115000"/>
                </a:lnSpc>
                <a:spcBef>
                  <a:spcPts val="0"/>
                </a:spcBef>
                <a:spcAft>
                  <a:spcPts val="0"/>
                </a:spcAft>
                <a:buNone/>
              </a:pPr>
              <a:r>
                <a:rPr lang="pt-BR" sz="1200">
                  <a:latin typeface="Lato"/>
                  <a:ea typeface="Lato"/>
                  <a:cs typeface="Lato"/>
                  <a:sym typeface="Lato"/>
                </a:rPr>
                <a:t>Como treinar o seu dragão</a:t>
              </a:r>
              <a:endParaRPr sz="1200">
                <a:latin typeface="Lato"/>
                <a:ea typeface="Lato"/>
                <a:cs typeface="Lato"/>
                <a:sym typeface="Lato"/>
              </a:endParaRPr>
            </a:p>
          </p:txBody>
        </p:sp>
      </p:grpSp>
      <p:grpSp>
        <p:nvGrpSpPr>
          <p:cNvPr id="97" name="Google Shape;97;p15"/>
          <p:cNvGrpSpPr/>
          <p:nvPr/>
        </p:nvGrpSpPr>
        <p:grpSpPr>
          <a:xfrm>
            <a:off x="2906475" y="2736675"/>
            <a:ext cx="1776900" cy="864900"/>
            <a:chOff x="303300" y="2467600"/>
            <a:chExt cx="1776900" cy="864900"/>
          </a:xfrm>
        </p:grpSpPr>
        <p:cxnSp>
          <p:nvCxnSpPr>
            <p:cNvPr id="98" name="Google Shape;98;p15"/>
            <p:cNvCxnSpPr/>
            <p:nvPr/>
          </p:nvCxnSpPr>
          <p:spPr>
            <a:xfrm rot="2700000">
              <a:off x="407687" y="2648027"/>
              <a:ext cx="504026" cy="504026"/>
            </a:xfrm>
            <a:prstGeom prst="straightConnector1">
              <a:avLst/>
            </a:prstGeom>
            <a:noFill/>
            <a:ln cap="flat" cmpd="sng" w="38100">
              <a:solidFill>
                <a:schemeClr val="accent5"/>
              </a:solidFill>
              <a:prstDash val="solid"/>
              <a:round/>
              <a:headEnd len="med" w="med" type="none"/>
              <a:tailEnd len="med" w="med" type="none"/>
            </a:ln>
          </p:spPr>
        </p:cxnSp>
        <p:sp>
          <p:nvSpPr>
            <p:cNvPr id="99" name="Google Shape;99;p15"/>
            <p:cNvSpPr txBox="1"/>
            <p:nvPr/>
          </p:nvSpPr>
          <p:spPr>
            <a:xfrm>
              <a:off x="674100" y="2467600"/>
              <a:ext cx="1406100" cy="86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BR" sz="1600">
                  <a:solidFill>
                    <a:schemeClr val="lt2"/>
                  </a:solidFill>
                  <a:latin typeface="Lato"/>
                  <a:ea typeface="Lato"/>
                  <a:cs typeface="Lato"/>
                  <a:sym typeface="Lato"/>
                </a:rPr>
                <a:t>Onde?</a:t>
              </a:r>
              <a:endParaRPr b="1" sz="1600">
                <a:solidFill>
                  <a:schemeClr val="lt2"/>
                </a:solidFill>
                <a:latin typeface="Lato"/>
                <a:ea typeface="Lato"/>
                <a:cs typeface="Lato"/>
                <a:sym typeface="Lato"/>
              </a:endParaRPr>
            </a:p>
            <a:p>
              <a:pPr indent="0" lvl="0" marL="0" rtl="0" algn="l">
                <a:lnSpc>
                  <a:spcPct val="115000"/>
                </a:lnSpc>
                <a:spcBef>
                  <a:spcPts val="0"/>
                </a:spcBef>
                <a:spcAft>
                  <a:spcPts val="0"/>
                </a:spcAft>
                <a:buNone/>
              </a:pPr>
              <a:r>
                <a:rPr lang="pt-BR" sz="1200">
                  <a:latin typeface="Lato"/>
                  <a:ea typeface="Lato"/>
                  <a:cs typeface="Lato"/>
                  <a:sym typeface="Lato"/>
                </a:rPr>
                <a:t>E agora, José?</a:t>
              </a:r>
              <a:endParaRPr sz="1200">
                <a:latin typeface="Lato"/>
                <a:ea typeface="Lato"/>
                <a:cs typeface="Lato"/>
                <a:sym typeface="Lato"/>
              </a:endParaRPr>
            </a:p>
          </p:txBody>
        </p:sp>
      </p:grpSp>
      <p:sp>
        <p:nvSpPr>
          <p:cNvPr id="100" name="Google Shape;100;p15"/>
          <p:cNvSpPr/>
          <p:nvPr/>
        </p:nvSpPr>
        <p:spPr>
          <a:xfrm>
            <a:off x="471425" y="1777575"/>
            <a:ext cx="428400" cy="393600"/>
          </a:xfrm>
          <a:prstGeom prst="ellipse">
            <a:avLst/>
          </a:prstGeom>
          <a:solidFill>
            <a:srgbClr val="FB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600">
                <a:solidFill>
                  <a:srgbClr val="FFFFFF"/>
                </a:solidFill>
              </a:rPr>
              <a:t>1</a:t>
            </a:r>
            <a:endParaRPr b="1" sz="1600">
              <a:solidFill>
                <a:srgbClr val="FFFFFF"/>
              </a:solidFill>
            </a:endParaRPr>
          </a:p>
        </p:txBody>
      </p:sp>
      <p:sp>
        <p:nvSpPr>
          <p:cNvPr id="101" name="Google Shape;101;p15"/>
          <p:cNvSpPr/>
          <p:nvPr/>
        </p:nvSpPr>
        <p:spPr>
          <a:xfrm>
            <a:off x="471425" y="2947275"/>
            <a:ext cx="428400" cy="393600"/>
          </a:xfrm>
          <a:prstGeom prst="ellipse">
            <a:avLst/>
          </a:prstGeom>
          <a:solidFill>
            <a:srgbClr val="FB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600">
                <a:solidFill>
                  <a:srgbClr val="FFFFFF"/>
                </a:solidFill>
              </a:rPr>
              <a:t>2</a:t>
            </a:r>
            <a:endParaRPr b="1" sz="1600">
              <a:solidFill>
                <a:srgbClr val="FFFFFF"/>
              </a:solidFill>
            </a:endParaRPr>
          </a:p>
        </p:txBody>
      </p:sp>
      <p:sp>
        <p:nvSpPr>
          <p:cNvPr id="102" name="Google Shape;102;p15"/>
          <p:cNvSpPr/>
          <p:nvPr/>
        </p:nvSpPr>
        <p:spPr>
          <a:xfrm>
            <a:off x="2734350" y="1777575"/>
            <a:ext cx="428400" cy="393600"/>
          </a:xfrm>
          <a:prstGeom prst="ellipse">
            <a:avLst/>
          </a:prstGeom>
          <a:solidFill>
            <a:srgbClr val="FB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600">
                <a:solidFill>
                  <a:srgbClr val="FFFFFF"/>
                </a:solidFill>
              </a:rPr>
              <a:t>3</a:t>
            </a:r>
            <a:endParaRPr b="1" sz="1600">
              <a:solidFill>
                <a:srgbClr val="FFFFFF"/>
              </a:solidFill>
            </a:endParaRPr>
          </a:p>
        </p:txBody>
      </p:sp>
      <p:sp>
        <p:nvSpPr>
          <p:cNvPr id="103" name="Google Shape;103;p15"/>
          <p:cNvSpPr/>
          <p:nvPr/>
        </p:nvSpPr>
        <p:spPr>
          <a:xfrm>
            <a:off x="2734350" y="2947675"/>
            <a:ext cx="428400" cy="393600"/>
          </a:xfrm>
          <a:prstGeom prst="ellipse">
            <a:avLst/>
          </a:prstGeom>
          <a:solidFill>
            <a:srgbClr val="FB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600">
                <a:solidFill>
                  <a:srgbClr val="FFFFFF"/>
                </a:solidFill>
              </a:rPr>
              <a:t>4</a:t>
            </a:r>
            <a:endParaRPr b="1" sz="1600">
              <a:solidFill>
                <a:srgbClr val="FFFFFF"/>
              </a:solidFill>
            </a:endParaRPr>
          </a:p>
        </p:txBody>
      </p:sp>
      <p:pic>
        <p:nvPicPr>
          <p:cNvPr id="104" name="Google Shape;104;p15"/>
          <p:cNvPicPr preferRelativeResize="0"/>
          <p:nvPr/>
        </p:nvPicPr>
        <p:blipFill>
          <a:blip r:embed="rId3">
            <a:alphaModFix/>
          </a:blip>
          <a:stretch>
            <a:fillRect/>
          </a:stretch>
        </p:blipFill>
        <p:spPr>
          <a:xfrm>
            <a:off x="5319995" y="1300770"/>
            <a:ext cx="2663200" cy="2472575"/>
          </a:xfrm>
          <a:prstGeom prst="rect">
            <a:avLst/>
          </a:prstGeom>
          <a:noFill/>
          <a:ln>
            <a:noFill/>
          </a:ln>
        </p:spPr>
      </p:pic>
      <p:sp>
        <p:nvSpPr>
          <p:cNvPr id="105" name="Google Shape;105;p15"/>
          <p:cNvSpPr txBox="1"/>
          <p:nvPr/>
        </p:nvSpPr>
        <p:spPr>
          <a:xfrm>
            <a:off x="3986975" y="4376950"/>
            <a:ext cx="47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Fonte: </a:t>
            </a:r>
            <a:r>
              <a:rPr lang="pt-BR" u="sng">
                <a:solidFill>
                  <a:schemeClr val="hlink"/>
                </a:solidFill>
                <a:hlinkClick r:id="rId4"/>
              </a:rPr>
              <a:t>https://br.pinterest.com/pin/608689705857022687/</a:t>
            </a:r>
            <a:r>
              <a:rPr lang="pt-BR"/>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331" name="Google Shape;331;p42"/>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Recursos</a:t>
            </a:r>
            <a:endParaRPr>
              <a:solidFill>
                <a:srgbClr val="666666"/>
              </a:solidFill>
            </a:endParaRPr>
          </a:p>
        </p:txBody>
      </p:sp>
      <p:sp>
        <p:nvSpPr>
          <p:cNvPr id="332" name="Google Shape;332;p42"/>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Corpus</a:t>
            </a:r>
            <a:r>
              <a:rPr b="1" lang="pt-BR" sz="2400">
                <a:solidFill>
                  <a:srgbClr val="666666"/>
                </a:solidFill>
              </a:rPr>
              <a:t> (corpora) ou córpus</a:t>
            </a:r>
            <a:endParaRPr sz="2200">
              <a:solidFill>
                <a:srgbClr val="666666"/>
              </a:solidFill>
            </a:endParaRPr>
          </a:p>
          <a:p>
            <a:pPr indent="0" lvl="0" marL="0" rtl="0" algn="l">
              <a:spcBef>
                <a:spcPts val="1000"/>
              </a:spcBef>
              <a:spcAft>
                <a:spcPts val="1000"/>
              </a:spcAft>
              <a:buNone/>
            </a:pPr>
            <a:r>
              <a:rPr b="1" lang="pt-BR" sz="2400">
                <a:solidFill>
                  <a:srgbClr val="666666"/>
                </a:solidFill>
              </a:rPr>
              <a:t>	</a:t>
            </a:r>
            <a:endParaRPr b="1" sz="2400">
              <a:solidFill>
                <a:srgbClr val="666666"/>
              </a:solidFill>
            </a:endParaRPr>
          </a:p>
        </p:txBody>
      </p:sp>
      <p:sp>
        <p:nvSpPr>
          <p:cNvPr id="333" name="Google Shape;333;p42"/>
          <p:cNvSpPr txBox="1"/>
          <p:nvPr/>
        </p:nvSpPr>
        <p:spPr>
          <a:xfrm>
            <a:off x="481825" y="1616800"/>
            <a:ext cx="2580600" cy="2801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pt-BR" sz="1000">
                <a:latin typeface="Lato"/>
                <a:ea typeface="Lato"/>
                <a:cs typeface="Lato"/>
                <a:sym typeface="Lato"/>
              </a:rPr>
              <a:t>Paraná cria laranja transgênica</a:t>
            </a:r>
            <a:endParaRPr sz="1000">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1000">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pt-BR" sz="1000">
                <a:latin typeface="Lato"/>
                <a:ea typeface="Lato"/>
                <a:cs typeface="Lato"/>
                <a:sym typeface="Lato"/>
              </a:rPr>
              <a:t>Um pequeno grupo de pesquisadores do Instituto Agronômico do Paraná (Iapar), em Londrina, conseguiu desenvolver uma variedade comercial de laranja com gene resistente a bactérias. O trabalho levou dois anos e teve baixo custo (entre R$ 8 mil e R$ 10 mil) porque foi feito um acordo com o Instituto Nacional de Recursos Agrobiológicos de Tsukuba, no Japão: os japoneses cederam o gene stx IA, que codifica um peptídeo (fragmento de proteína) antibacteriano com alta atividade inibitória contra alguns tipos de bactérias, especialmente a Xanthomonas citri.</a:t>
            </a:r>
            <a:endParaRPr sz="1000">
              <a:latin typeface="Lato"/>
              <a:ea typeface="Lato"/>
              <a:cs typeface="Lato"/>
              <a:sym typeface="Lato"/>
            </a:endParaRPr>
          </a:p>
          <a:p>
            <a:pPr indent="0" lvl="0" marL="0" rtl="0" algn="l">
              <a:spcBef>
                <a:spcPts val="0"/>
              </a:spcBef>
              <a:spcAft>
                <a:spcPts val="0"/>
              </a:spcAft>
              <a:buNone/>
            </a:pPr>
            <a:r>
              <a:rPr lang="pt-BR" sz="1000">
                <a:latin typeface="Lato"/>
                <a:ea typeface="Lato"/>
                <a:cs typeface="Lato"/>
                <a:sym typeface="Lato"/>
              </a:rPr>
              <a:t>...</a:t>
            </a:r>
            <a:endParaRPr sz="1000">
              <a:latin typeface="Lato"/>
              <a:ea typeface="Lato"/>
              <a:cs typeface="Lato"/>
              <a:sym typeface="Lato"/>
            </a:endParaRPr>
          </a:p>
        </p:txBody>
      </p:sp>
      <p:sp>
        <p:nvSpPr>
          <p:cNvPr id="334" name="Google Shape;334;p42"/>
          <p:cNvSpPr txBox="1"/>
          <p:nvPr/>
        </p:nvSpPr>
        <p:spPr>
          <a:xfrm>
            <a:off x="3256675" y="1616800"/>
            <a:ext cx="2669700" cy="2801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t-BR" sz="1000">
                <a:latin typeface="Lato"/>
                <a:ea typeface="Lato"/>
                <a:cs typeface="Lato"/>
                <a:sym typeface="Lato"/>
              </a:rPr>
              <a:t>Mamíferos reorganizados</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pt-BR" sz="1000">
                <a:latin typeface="Lato"/>
                <a:ea typeface="Lato"/>
                <a:cs typeface="Lato"/>
                <a:sym typeface="Lato"/>
              </a:rPr>
              <a:t>Pode estar próxima, enfim, a conciliação entre duas abordagens distintas de classificação zoológica - uma com base em dados morfológicos (de estudos anatômicos e fósseis) e outra em evidências moleculares (resultantes de análises de DNA). Biólogos da Universidade da Flórida, nos Estados Unidos, integraram 430 árvores filogenéticas com 315 artigos científicos publicados entre 1969 e 1999.</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pt-BR" sz="1000">
                <a:latin typeface="Lato"/>
                <a:ea typeface="Lato"/>
                <a:cs typeface="Lato"/>
                <a:sym typeface="Lato"/>
              </a:rPr>
              <a:t>Como resultado, criaram mais seis ordens de um grupo de mamíferos - os que têm placenta. Já havia 18 ordens estabelecidas. ...</a:t>
            </a:r>
            <a:endParaRPr sz="1000">
              <a:latin typeface="Lato"/>
              <a:ea typeface="Lato"/>
              <a:cs typeface="Lato"/>
              <a:sym typeface="Lato"/>
            </a:endParaRPr>
          </a:p>
        </p:txBody>
      </p:sp>
      <p:sp>
        <p:nvSpPr>
          <p:cNvPr id="335" name="Google Shape;335;p42"/>
          <p:cNvSpPr txBox="1"/>
          <p:nvPr/>
        </p:nvSpPr>
        <p:spPr>
          <a:xfrm>
            <a:off x="6120625" y="1616800"/>
            <a:ext cx="2580600" cy="2801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t-BR" sz="1000">
                <a:latin typeface="Lato"/>
                <a:ea typeface="Lato"/>
                <a:cs typeface="Lato"/>
                <a:sym typeface="Lato"/>
              </a:rPr>
              <a:t>Muito além dos vermífugos</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lang="pt-BR" sz="1000">
                <a:latin typeface="Lato"/>
                <a:ea typeface="Lato"/>
                <a:cs typeface="Lato"/>
                <a:sym typeface="Lato"/>
              </a:rPr>
              <a:t>Agora se sabe por que as cólicas, dores abdominais, vômitos, diarréias, fraqueza e palidez apareciam com freqüência entre os estudantes do Ciep Juscelino Kubitschek, no Rio de Janeiro. Eram sinais de verminoses. Uma equipe da Escola Nacional de Saúde Pública (ENSP) da Fundação Oswaldo Cruz (Fiocruz) constatou que 45% dos 800 estudantes - de 4 e 17 anos de idade, acompanhados desde 1997 - carregavam os vermes que causavam ascaridíase, estrongiloidíase, ancilostomíase (amarelão) ou tricuríase, além dos protozoários responsáveis pela amebíase e giardíase. ...</a:t>
            </a:r>
            <a:endParaRPr sz="1000">
              <a:latin typeface="Lato"/>
              <a:ea typeface="Lato"/>
              <a:cs typeface="Lato"/>
              <a:sym typeface="Lato"/>
            </a:endParaRPr>
          </a:p>
        </p:txBody>
      </p:sp>
      <p:sp>
        <p:nvSpPr>
          <p:cNvPr id="336" name="Google Shape;336;p42"/>
          <p:cNvSpPr txBox="1"/>
          <p:nvPr/>
        </p:nvSpPr>
        <p:spPr>
          <a:xfrm>
            <a:off x="1509725" y="4418200"/>
            <a:ext cx="647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Corpus FAPESP: </a:t>
            </a:r>
            <a:r>
              <a:rPr lang="pt-BR" u="sng">
                <a:solidFill>
                  <a:schemeClr val="hlink"/>
                </a:solidFill>
                <a:hlinkClick r:id="rId3"/>
              </a:rPr>
              <a:t>http://www.nilc.icmc.usp.br/nilc/tools/Fapesp%20Corpora.htm</a:t>
            </a:r>
            <a:r>
              <a:rPr lang="pt-B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3"/>
          <p:cNvPicPr preferRelativeResize="0"/>
          <p:nvPr/>
        </p:nvPicPr>
        <p:blipFill>
          <a:blip r:embed="rId3">
            <a:alphaModFix/>
          </a:blip>
          <a:stretch>
            <a:fillRect/>
          </a:stretch>
        </p:blipFill>
        <p:spPr>
          <a:xfrm>
            <a:off x="1040601" y="2222400"/>
            <a:ext cx="7193275" cy="2422424"/>
          </a:xfrm>
          <a:prstGeom prst="rect">
            <a:avLst/>
          </a:prstGeom>
          <a:noFill/>
          <a:ln>
            <a:noFill/>
          </a:ln>
        </p:spPr>
      </p:pic>
      <p:sp>
        <p:nvSpPr>
          <p:cNvPr id="342" name="Google Shape;342;p4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343" name="Google Shape;343;p43"/>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Word embeddings</a:t>
            </a:r>
            <a:endParaRPr sz="2200">
              <a:solidFill>
                <a:srgbClr val="666666"/>
              </a:solidFill>
            </a:endParaRPr>
          </a:p>
          <a:p>
            <a:pPr indent="-368300" lvl="0" marL="457200" rtl="0" algn="l">
              <a:spcBef>
                <a:spcPts val="1000"/>
              </a:spcBef>
              <a:spcAft>
                <a:spcPts val="0"/>
              </a:spcAft>
              <a:buClr>
                <a:srgbClr val="666666"/>
              </a:buClr>
              <a:buSzPts val="2200"/>
              <a:buChar char="-"/>
            </a:pPr>
            <a:r>
              <a:rPr lang="pt-BR" sz="2200">
                <a:solidFill>
                  <a:srgbClr val="666666"/>
                </a:solidFill>
              </a:rPr>
              <a:t>NILC word embeddings: </a:t>
            </a:r>
            <a:r>
              <a:rPr lang="pt-BR" sz="1700" u="sng">
                <a:solidFill>
                  <a:schemeClr val="hlink"/>
                </a:solidFill>
                <a:hlinkClick r:id="rId4"/>
              </a:rPr>
              <a:t>http://nilc.icmc.usp.br/nilc/index.php/repositorio-de-word-embeddings-do-nilc</a:t>
            </a:r>
            <a:r>
              <a:rPr lang="pt-BR" sz="1700">
                <a:solidFill>
                  <a:srgbClr val="666666"/>
                </a:solidFill>
              </a:rPr>
              <a:t> </a:t>
            </a:r>
            <a:endParaRPr sz="1700">
              <a:solidFill>
                <a:srgbClr val="666666"/>
              </a:solidFill>
            </a:endParaRPr>
          </a:p>
          <a:p>
            <a:pPr indent="0" lvl="0" marL="0" rtl="0" algn="l">
              <a:spcBef>
                <a:spcPts val="1000"/>
              </a:spcBef>
              <a:spcAft>
                <a:spcPts val="1000"/>
              </a:spcAft>
              <a:buNone/>
            </a:pPr>
            <a:r>
              <a:rPr b="1" lang="pt-BR" sz="2400">
                <a:solidFill>
                  <a:srgbClr val="666666"/>
                </a:solidFill>
              </a:rPr>
              <a:t>	</a:t>
            </a:r>
            <a:endParaRPr b="1" sz="2400">
              <a:solidFill>
                <a:srgbClr val="666666"/>
              </a:solidFill>
            </a:endParaRPr>
          </a:p>
        </p:txBody>
      </p:sp>
      <p:sp>
        <p:nvSpPr>
          <p:cNvPr id="344" name="Google Shape;344;p43"/>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Recursos</a:t>
            </a:r>
            <a:endParaRPr>
              <a:solidFill>
                <a:srgbClr val="666666"/>
              </a:solidFill>
            </a:endParaRPr>
          </a:p>
        </p:txBody>
      </p:sp>
      <p:sp>
        <p:nvSpPr>
          <p:cNvPr id="345" name="Google Shape;345;p43"/>
          <p:cNvSpPr txBox="1"/>
          <p:nvPr/>
        </p:nvSpPr>
        <p:spPr>
          <a:xfrm>
            <a:off x="963650" y="4646800"/>
            <a:ext cx="7270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Fonte</a:t>
            </a:r>
            <a:r>
              <a:rPr lang="pt-BR"/>
              <a:t>: </a:t>
            </a:r>
            <a:r>
              <a:rPr lang="pt-BR" u="sng">
                <a:solidFill>
                  <a:schemeClr val="hlink"/>
                </a:solidFill>
                <a:hlinkClick r:id="rId5"/>
              </a:rPr>
              <a:t>https://towardsdatascience.com/deep-learning-4-embedding-layers-f9a02d55ac12</a:t>
            </a:r>
            <a:r>
              <a:rPr lang="pt-B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351" name="Google Shape;351;p44"/>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WordNet</a:t>
            </a:r>
            <a:endParaRPr sz="2200">
              <a:solidFill>
                <a:srgbClr val="666666"/>
              </a:solidFill>
            </a:endParaRPr>
          </a:p>
          <a:p>
            <a:pPr indent="-368300" lvl="0" marL="457200" rtl="0" algn="l">
              <a:spcBef>
                <a:spcPts val="1000"/>
              </a:spcBef>
              <a:spcAft>
                <a:spcPts val="0"/>
              </a:spcAft>
              <a:buClr>
                <a:srgbClr val="666666"/>
              </a:buClr>
              <a:buSzPts val="2200"/>
              <a:buChar char="-"/>
            </a:pPr>
            <a:r>
              <a:rPr lang="pt-BR" sz="2200">
                <a:solidFill>
                  <a:srgbClr val="666666"/>
                </a:solidFill>
              </a:rPr>
              <a:t>OpenWordNet-pt: </a:t>
            </a:r>
            <a:r>
              <a:rPr lang="pt-BR" sz="2100" u="sng">
                <a:solidFill>
                  <a:schemeClr val="hlink"/>
                </a:solidFill>
                <a:hlinkClick r:id="rId3"/>
              </a:rPr>
              <a:t>https://github.com/own-pt/openWordnet-PT</a:t>
            </a:r>
            <a:r>
              <a:rPr lang="pt-BR" sz="2100">
                <a:solidFill>
                  <a:srgbClr val="666666"/>
                </a:solidFill>
              </a:rPr>
              <a:t> </a:t>
            </a:r>
            <a:endParaRPr sz="1600">
              <a:solidFill>
                <a:srgbClr val="666666"/>
              </a:solidFill>
            </a:endParaRPr>
          </a:p>
          <a:p>
            <a:pPr indent="0" lvl="0" marL="0" rtl="0" algn="l">
              <a:spcBef>
                <a:spcPts val="1000"/>
              </a:spcBef>
              <a:spcAft>
                <a:spcPts val="1000"/>
              </a:spcAft>
              <a:buNone/>
            </a:pPr>
            <a:r>
              <a:rPr b="1" lang="pt-BR" sz="2400">
                <a:solidFill>
                  <a:srgbClr val="666666"/>
                </a:solidFill>
              </a:rPr>
              <a:t>	</a:t>
            </a:r>
            <a:endParaRPr b="1" sz="2400">
              <a:solidFill>
                <a:srgbClr val="666666"/>
              </a:solidFill>
            </a:endParaRPr>
          </a:p>
        </p:txBody>
      </p:sp>
      <p:sp>
        <p:nvSpPr>
          <p:cNvPr id="352" name="Google Shape;352;p44"/>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Recursos</a:t>
            </a:r>
            <a:endParaRPr>
              <a:solidFill>
                <a:srgbClr val="666666"/>
              </a:solidFill>
            </a:endParaRPr>
          </a:p>
        </p:txBody>
      </p:sp>
      <p:pic>
        <p:nvPicPr>
          <p:cNvPr id="353" name="Google Shape;353;p44"/>
          <p:cNvPicPr preferRelativeResize="0"/>
          <p:nvPr/>
        </p:nvPicPr>
        <p:blipFill>
          <a:blip r:embed="rId4">
            <a:alphaModFix/>
          </a:blip>
          <a:stretch>
            <a:fillRect/>
          </a:stretch>
        </p:blipFill>
        <p:spPr>
          <a:xfrm>
            <a:off x="1472300" y="2008475"/>
            <a:ext cx="5420751" cy="269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359" name="Google Shape;359;p45"/>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2400">
                <a:solidFill>
                  <a:srgbClr val="666666"/>
                </a:solidFill>
              </a:rPr>
              <a:t>LIWC</a:t>
            </a:r>
            <a:endParaRPr sz="2200">
              <a:solidFill>
                <a:srgbClr val="666666"/>
              </a:solidFill>
            </a:endParaRPr>
          </a:p>
          <a:p>
            <a:pPr indent="-368300" lvl="0" marL="457200" rtl="0" algn="l">
              <a:spcBef>
                <a:spcPts val="1000"/>
              </a:spcBef>
              <a:spcAft>
                <a:spcPts val="0"/>
              </a:spcAft>
              <a:buClr>
                <a:srgbClr val="666666"/>
              </a:buClr>
              <a:buSzPts val="2200"/>
              <a:buChar char="-"/>
            </a:pPr>
            <a:r>
              <a:rPr lang="pt-BR" sz="2200">
                <a:solidFill>
                  <a:srgbClr val="666666"/>
                </a:solidFill>
              </a:rPr>
              <a:t>Versão em português: </a:t>
            </a:r>
            <a:r>
              <a:rPr lang="pt-BR" sz="2000" u="sng">
                <a:solidFill>
                  <a:schemeClr val="hlink"/>
                </a:solidFill>
                <a:hlinkClick r:id="rId3"/>
              </a:rPr>
              <a:t>http://143.107.183.175:21380/portlex/index.php/pt/projetos/liwc</a:t>
            </a:r>
            <a:r>
              <a:rPr lang="pt-BR" sz="2000">
                <a:solidFill>
                  <a:srgbClr val="666666"/>
                </a:solidFill>
              </a:rPr>
              <a:t> </a:t>
            </a:r>
            <a:endParaRPr sz="1500">
              <a:solidFill>
                <a:srgbClr val="666666"/>
              </a:solidFill>
            </a:endParaRPr>
          </a:p>
          <a:p>
            <a:pPr indent="0" lvl="0" marL="0" rtl="0" algn="l">
              <a:spcBef>
                <a:spcPts val="1000"/>
              </a:spcBef>
              <a:spcAft>
                <a:spcPts val="1000"/>
              </a:spcAft>
              <a:buNone/>
            </a:pPr>
            <a:r>
              <a:rPr b="1" lang="pt-BR" sz="2400">
                <a:solidFill>
                  <a:srgbClr val="666666"/>
                </a:solidFill>
              </a:rPr>
              <a:t>	</a:t>
            </a:r>
            <a:endParaRPr b="1" sz="2400">
              <a:solidFill>
                <a:srgbClr val="666666"/>
              </a:solidFill>
            </a:endParaRPr>
          </a:p>
        </p:txBody>
      </p:sp>
      <p:sp>
        <p:nvSpPr>
          <p:cNvPr id="360" name="Google Shape;360;p45"/>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Recursos</a:t>
            </a:r>
            <a:endParaRPr>
              <a:solidFill>
                <a:srgbClr val="666666"/>
              </a:solidFill>
            </a:endParaRPr>
          </a:p>
        </p:txBody>
      </p:sp>
      <p:pic>
        <p:nvPicPr>
          <p:cNvPr id="361" name="Google Shape;361;p45"/>
          <p:cNvPicPr preferRelativeResize="0"/>
          <p:nvPr/>
        </p:nvPicPr>
        <p:blipFill>
          <a:blip r:embed="rId4">
            <a:alphaModFix/>
          </a:blip>
          <a:stretch>
            <a:fillRect/>
          </a:stretch>
        </p:blipFill>
        <p:spPr>
          <a:xfrm>
            <a:off x="903475" y="2665463"/>
            <a:ext cx="1447800" cy="2009775"/>
          </a:xfrm>
          <a:prstGeom prst="rect">
            <a:avLst/>
          </a:prstGeom>
          <a:noFill/>
          <a:ln>
            <a:noFill/>
          </a:ln>
        </p:spPr>
      </p:pic>
      <p:pic>
        <p:nvPicPr>
          <p:cNvPr id="362" name="Google Shape;362;p45"/>
          <p:cNvPicPr preferRelativeResize="0"/>
          <p:nvPr/>
        </p:nvPicPr>
        <p:blipFill>
          <a:blip r:embed="rId5">
            <a:alphaModFix/>
          </a:blip>
          <a:stretch>
            <a:fillRect/>
          </a:stretch>
        </p:blipFill>
        <p:spPr>
          <a:xfrm>
            <a:off x="3924063" y="2713188"/>
            <a:ext cx="4200525" cy="1819275"/>
          </a:xfrm>
          <a:prstGeom prst="rect">
            <a:avLst/>
          </a:prstGeom>
          <a:noFill/>
          <a:ln>
            <a:noFill/>
          </a:ln>
        </p:spPr>
      </p:pic>
      <p:sp>
        <p:nvSpPr>
          <p:cNvPr id="363" name="Google Shape;363;p45"/>
          <p:cNvSpPr txBox="1"/>
          <p:nvPr/>
        </p:nvSpPr>
        <p:spPr>
          <a:xfrm>
            <a:off x="859875" y="2275650"/>
            <a:ext cx="654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latin typeface="Lato"/>
                <a:ea typeface="Lato"/>
                <a:cs typeface="Lato"/>
                <a:sym typeface="Lato"/>
              </a:rPr>
              <a:t>Categorias                                    Palavras associadas a categorias </a:t>
            </a:r>
            <a:endParaRPr sz="1700">
              <a:latin typeface="Lato"/>
              <a:ea typeface="Lato"/>
              <a:cs typeface="Lato"/>
              <a:sym typeface="Lato"/>
            </a:endParaRPr>
          </a:p>
        </p:txBody>
      </p:sp>
      <p:sp>
        <p:nvSpPr>
          <p:cNvPr id="364" name="Google Shape;364;p45"/>
          <p:cNvSpPr/>
          <p:nvPr/>
        </p:nvSpPr>
        <p:spPr>
          <a:xfrm>
            <a:off x="936925" y="3594725"/>
            <a:ext cx="1414500" cy="1626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5"/>
          <p:cNvSpPr/>
          <p:nvPr/>
        </p:nvSpPr>
        <p:spPr>
          <a:xfrm>
            <a:off x="5423025" y="2865600"/>
            <a:ext cx="468900" cy="2223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5"/>
          <p:cNvSpPr/>
          <p:nvPr/>
        </p:nvSpPr>
        <p:spPr>
          <a:xfrm>
            <a:off x="6175450" y="2665475"/>
            <a:ext cx="468900" cy="2223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5"/>
          <p:cNvSpPr/>
          <p:nvPr/>
        </p:nvSpPr>
        <p:spPr>
          <a:xfrm>
            <a:off x="7655700" y="3030525"/>
            <a:ext cx="468900" cy="13674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5"/>
          <p:cNvSpPr/>
          <p:nvPr/>
        </p:nvSpPr>
        <p:spPr>
          <a:xfrm>
            <a:off x="6930975" y="3429100"/>
            <a:ext cx="468900" cy="2223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5"/>
          <p:cNvSpPr/>
          <p:nvPr/>
        </p:nvSpPr>
        <p:spPr>
          <a:xfrm>
            <a:off x="6175450" y="3603075"/>
            <a:ext cx="468900" cy="2223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5"/>
          <p:cNvSpPr/>
          <p:nvPr/>
        </p:nvSpPr>
        <p:spPr>
          <a:xfrm>
            <a:off x="6175450" y="4355325"/>
            <a:ext cx="468900" cy="2223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5"/>
          <p:cNvSpPr/>
          <p:nvPr/>
        </p:nvSpPr>
        <p:spPr>
          <a:xfrm>
            <a:off x="936925" y="3382625"/>
            <a:ext cx="1414500" cy="2223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5"/>
          <p:cNvSpPr/>
          <p:nvPr/>
        </p:nvSpPr>
        <p:spPr>
          <a:xfrm>
            <a:off x="5423025" y="2695325"/>
            <a:ext cx="468900" cy="162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5"/>
          <p:cNvSpPr/>
          <p:nvPr/>
        </p:nvSpPr>
        <p:spPr>
          <a:xfrm>
            <a:off x="4661025" y="2864225"/>
            <a:ext cx="468900" cy="2223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5"/>
          <p:cNvSpPr/>
          <p:nvPr/>
        </p:nvSpPr>
        <p:spPr>
          <a:xfrm>
            <a:off x="6185025" y="3397625"/>
            <a:ext cx="468900" cy="2223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5"/>
          <p:cNvSpPr/>
          <p:nvPr/>
        </p:nvSpPr>
        <p:spPr>
          <a:xfrm>
            <a:off x="5423025" y="4312025"/>
            <a:ext cx="468900" cy="2223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5"/>
          <p:cNvSpPr/>
          <p:nvPr/>
        </p:nvSpPr>
        <p:spPr>
          <a:xfrm>
            <a:off x="6947025" y="3778625"/>
            <a:ext cx="468900" cy="2223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5"/>
          <p:cNvSpPr/>
          <p:nvPr/>
        </p:nvSpPr>
        <p:spPr>
          <a:xfrm>
            <a:off x="6947025" y="4128150"/>
            <a:ext cx="468900" cy="2223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5"/>
          <p:cNvSpPr/>
          <p:nvPr/>
        </p:nvSpPr>
        <p:spPr>
          <a:xfrm>
            <a:off x="6930975" y="3030525"/>
            <a:ext cx="468900" cy="2223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5"/>
          <p:cNvSpPr/>
          <p:nvPr/>
        </p:nvSpPr>
        <p:spPr>
          <a:xfrm>
            <a:off x="5439075" y="3588813"/>
            <a:ext cx="468900" cy="2223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
          <p:cNvSpPr/>
          <p:nvPr/>
        </p:nvSpPr>
        <p:spPr>
          <a:xfrm>
            <a:off x="936925" y="3213725"/>
            <a:ext cx="1414500" cy="1626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5"/>
          <p:cNvSpPr/>
          <p:nvPr/>
        </p:nvSpPr>
        <p:spPr>
          <a:xfrm>
            <a:off x="4670725" y="3230225"/>
            <a:ext cx="468900" cy="2223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5"/>
          <p:cNvSpPr/>
          <p:nvPr/>
        </p:nvSpPr>
        <p:spPr>
          <a:xfrm>
            <a:off x="6177000" y="3031550"/>
            <a:ext cx="468900" cy="2223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5"/>
          <p:cNvSpPr/>
          <p:nvPr/>
        </p:nvSpPr>
        <p:spPr>
          <a:xfrm>
            <a:off x="6177000" y="3793550"/>
            <a:ext cx="468900" cy="2223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p:nvPr/>
        </p:nvSpPr>
        <p:spPr>
          <a:xfrm>
            <a:off x="6177000" y="4098350"/>
            <a:ext cx="468900" cy="222300"/>
          </a:xfrm>
          <a:prstGeom prst="rect">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5"/>
          <p:cNvSpPr/>
          <p:nvPr/>
        </p:nvSpPr>
        <p:spPr>
          <a:xfrm>
            <a:off x="936925" y="3061325"/>
            <a:ext cx="1414500" cy="162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5"/>
          <p:cNvSpPr/>
          <p:nvPr/>
        </p:nvSpPr>
        <p:spPr>
          <a:xfrm>
            <a:off x="5432725" y="3061325"/>
            <a:ext cx="468900" cy="2223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5"/>
          <p:cNvSpPr/>
          <p:nvPr/>
        </p:nvSpPr>
        <p:spPr>
          <a:xfrm>
            <a:off x="5432725" y="3442325"/>
            <a:ext cx="468900" cy="162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5"/>
          <p:cNvSpPr/>
          <p:nvPr/>
        </p:nvSpPr>
        <p:spPr>
          <a:xfrm>
            <a:off x="5432725" y="3823325"/>
            <a:ext cx="468900" cy="162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5"/>
          <p:cNvSpPr/>
          <p:nvPr/>
        </p:nvSpPr>
        <p:spPr>
          <a:xfrm>
            <a:off x="5432725" y="4128125"/>
            <a:ext cx="468900" cy="162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ph type="title"/>
          </p:nvPr>
        </p:nvSpPr>
        <p:spPr>
          <a:xfrm>
            <a:off x="701550" y="1304850"/>
            <a:ext cx="5310900" cy="23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7840">
                <a:solidFill>
                  <a:schemeClr val="accent5"/>
                </a:solidFill>
              </a:rPr>
              <a:t>E agora, José?</a:t>
            </a:r>
            <a:endParaRPr sz="7840">
              <a:solidFill>
                <a:schemeClr val="accent5"/>
              </a:solidFill>
            </a:endParaRPr>
          </a:p>
        </p:txBody>
      </p:sp>
      <p:sp>
        <p:nvSpPr>
          <p:cNvPr id="395" name="Google Shape;395;p4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pic>
        <p:nvPicPr>
          <p:cNvPr id="396" name="Google Shape;396;p46"/>
          <p:cNvPicPr preferRelativeResize="0"/>
          <p:nvPr/>
        </p:nvPicPr>
        <p:blipFill>
          <a:blip r:embed="rId3">
            <a:alphaModFix/>
          </a:blip>
          <a:stretch>
            <a:fillRect/>
          </a:stretch>
        </p:blipFill>
        <p:spPr>
          <a:xfrm>
            <a:off x="5555250" y="1781803"/>
            <a:ext cx="3131549" cy="176149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402" name="Google Shape;402;p47"/>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Aplicações</a:t>
            </a:r>
            <a:endParaRPr>
              <a:solidFill>
                <a:srgbClr val="666666"/>
              </a:solidFill>
            </a:endParaRPr>
          </a:p>
        </p:txBody>
      </p:sp>
      <p:sp>
        <p:nvSpPr>
          <p:cNvPr id="403" name="Google Shape;403;p47"/>
          <p:cNvSpPr txBox="1"/>
          <p:nvPr/>
        </p:nvSpPr>
        <p:spPr>
          <a:xfrm>
            <a:off x="256975" y="1077675"/>
            <a:ext cx="261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latin typeface="Lato"/>
                <a:ea typeface="Lato"/>
                <a:cs typeface="Lato"/>
                <a:sym typeface="Lato"/>
              </a:rPr>
              <a:t>Análise de sentimentos</a:t>
            </a:r>
            <a:endParaRPr sz="1800">
              <a:latin typeface="Lato"/>
              <a:ea typeface="Lato"/>
              <a:cs typeface="Lato"/>
              <a:sym typeface="Lato"/>
            </a:endParaRPr>
          </a:p>
        </p:txBody>
      </p:sp>
      <p:pic>
        <p:nvPicPr>
          <p:cNvPr id="404" name="Google Shape;404;p47"/>
          <p:cNvPicPr preferRelativeResize="0"/>
          <p:nvPr/>
        </p:nvPicPr>
        <p:blipFill>
          <a:blip r:embed="rId3">
            <a:alphaModFix/>
          </a:blip>
          <a:stretch>
            <a:fillRect/>
          </a:stretch>
        </p:blipFill>
        <p:spPr>
          <a:xfrm>
            <a:off x="388100" y="1432300"/>
            <a:ext cx="2481576" cy="1394599"/>
          </a:xfrm>
          <a:prstGeom prst="rect">
            <a:avLst/>
          </a:prstGeom>
          <a:noFill/>
          <a:ln>
            <a:noFill/>
          </a:ln>
        </p:spPr>
      </p:pic>
      <p:pic>
        <p:nvPicPr>
          <p:cNvPr id="405" name="Google Shape;405;p47"/>
          <p:cNvPicPr preferRelativeResize="0"/>
          <p:nvPr/>
        </p:nvPicPr>
        <p:blipFill>
          <a:blip r:embed="rId4">
            <a:alphaModFix/>
          </a:blip>
          <a:stretch>
            <a:fillRect/>
          </a:stretch>
        </p:blipFill>
        <p:spPr>
          <a:xfrm>
            <a:off x="3296402" y="1432300"/>
            <a:ext cx="2200176" cy="1394600"/>
          </a:xfrm>
          <a:prstGeom prst="rect">
            <a:avLst/>
          </a:prstGeom>
          <a:noFill/>
          <a:ln>
            <a:noFill/>
          </a:ln>
        </p:spPr>
      </p:pic>
      <p:sp>
        <p:nvSpPr>
          <p:cNvPr id="406" name="Google Shape;406;p47"/>
          <p:cNvSpPr txBox="1"/>
          <p:nvPr/>
        </p:nvSpPr>
        <p:spPr>
          <a:xfrm>
            <a:off x="3296300" y="1077675"/>
            <a:ext cx="2200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latin typeface="Lato"/>
                <a:ea typeface="Lato"/>
                <a:cs typeface="Lato"/>
                <a:sym typeface="Lato"/>
              </a:rPr>
              <a:t>Chatbot</a:t>
            </a:r>
            <a:endParaRPr sz="1800">
              <a:latin typeface="Lato"/>
              <a:ea typeface="Lato"/>
              <a:cs typeface="Lato"/>
              <a:sym typeface="Lato"/>
            </a:endParaRPr>
          </a:p>
        </p:txBody>
      </p:sp>
      <p:pic>
        <p:nvPicPr>
          <p:cNvPr id="407" name="Google Shape;407;p47"/>
          <p:cNvPicPr preferRelativeResize="0"/>
          <p:nvPr/>
        </p:nvPicPr>
        <p:blipFill>
          <a:blip r:embed="rId5">
            <a:alphaModFix/>
          </a:blip>
          <a:stretch>
            <a:fillRect/>
          </a:stretch>
        </p:blipFill>
        <p:spPr>
          <a:xfrm>
            <a:off x="5999500" y="1432300"/>
            <a:ext cx="2091902" cy="1394602"/>
          </a:xfrm>
          <a:prstGeom prst="rect">
            <a:avLst/>
          </a:prstGeom>
          <a:noFill/>
          <a:ln>
            <a:noFill/>
          </a:ln>
        </p:spPr>
      </p:pic>
      <p:sp>
        <p:nvSpPr>
          <p:cNvPr id="408" name="Google Shape;408;p47"/>
          <p:cNvSpPr txBox="1"/>
          <p:nvPr/>
        </p:nvSpPr>
        <p:spPr>
          <a:xfrm>
            <a:off x="5743375" y="1077675"/>
            <a:ext cx="26127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latin typeface="Lato"/>
                <a:ea typeface="Lato"/>
                <a:cs typeface="Lato"/>
                <a:sym typeface="Lato"/>
              </a:rPr>
              <a:t>Assistente de voz</a:t>
            </a:r>
            <a:endParaRPr sz="1800">
              <a:latin typeface="Lato"/>
              <a:ea typeface="Lato"/>
              <a:cs typeface="Lato"/>
              <a:sym typeface="Lato"/>
            </a:endParaRPr>
          </a:p>
        </p:txBody>
      </p:sp>
      <p:sp>
        <p:nvSpPr>
          <p:cNvPr id="409" name="Google Shape;409;p47"/>
          <p:cNvSpPr txBox="1"/>
          <p:nvPr/>
        </p:nvSpPr>
        <p:spPr>
          <a:xfrm>
            <a:off x="256975" y="2906475"/>
            <a:ext cx="261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latin typeface="Lato"/>
                <a:ea typeface="Lato"/>
                <a:cs typeface="Lato"/>
                <a:sym typeface="Lato"/>
              </a:rPr>
              <a:t>Tradução automática</a:t>
            </a:r>
            <a:endParaRPr sz="1800">
              <a:latin typeface="Lato"/>
              <a:ea typeface="Lato"/>
              <a:cs typeface="Lato"/>
              <a:sym typeface="Lato"/>
            </a:endParaRPr>
          </a:p>
        </p:txBody>
      </p:sp>
      <p:pic>
        <p:nvPicPr>
          <p:cNvPr id="410" name="Google Shape;410;p47"/>
          <p:cNvPicPr preferRelativeResize="0"/>
          <p:nvPr/>
        </p:nvPicPr>
        <p:blipFill>
          <a:blip r:embed="rId6">
            <a:alphaModFix/>
          </a:blip>
          <a:stretch>
            <a:fillRect/>
          </a:stretch>
        </p:blipFill>
        <p:spPr>
          <a:xfrm>
            <a:off x="388100" y="3284226"/>
            <a:ext cx="2479315" cy="1394601"/>
          </a:xfrm>
          <a:prstGeom prst="rect">
            <a:avLst/>
          </a:prstGeom>
          <a:noFill/>
          <a:ln>
            <a:noFill/>
          </a:ln>
        </p:spPr>
      </p:pic>
      <p:pic>
        <p:nvPicPr>
          <p:cNvPr id="411" name="Google Shape;411;p47"/>
          <p:cNvPicPr preferRelativeResize="0"/>
          <p:nvPr/>
        </p:nvPicPr>
        <p:blipFill>
          <a:blip r:embed="rId7">
            <a:alphaModFix/>
          </a:blip>
          <a:stretch>
            <a:fillRect/>
          </a:stretch>
        </p:blipFill>
        <p:spPr>
          <a:xfrm>
            <a:off x="3296399" y="3284768"/>
            <a:ext cx="2091902" cy="1393509"/>
          </a:xfrm>
          <a:prstGeom prst="rect">
            <a:avLst/>
          </a:prstGeom>
          <a:noFill/>
          <a:ln>
            <a:noFill/>
          </a:ln>
        </p:spPr>
      </p:pic>
      <p:sp>
        <p:nvSpPr>
          <p:cNvPr id="412" name="Google Shape;412;p47"/>
          <p:cNvSpPr txBox="1"/>
          <p:nvPr/>
        </p:nvSpPr>
        <p:spPr>
          <a:xfrm>
            <a:off x="3000175" y="2906475"/>
            <a:ext cx="261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latin typeface="Lato"/>
                <a:ea typeface="Lato"/>
                <a:cs typeface="Lato"/>
                <a:sym typeface="Lato"/>
              </a:rPr>
              <a:t>Detecção fake news</a:t>
            </a:r>
            <a:endParaRPr sz="18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418" name="Google Shape;418;p48"/>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E agora, José?</a:t>
            </a:r>
            <a:endParaRPr>
              <a:solidFill>
                <a:srgbClr val="666666"/>
              </a:solidFill>
            </a:endParaRPr>
          </a:p>
        </p:txBody>
      </p:sp>
      <p:sp>
        <p:nvSpPr>
          <p:cNvPr id="419" name="Google Shape;419;p48"/>
          <p:cNvSpPr txBox="1"/>
          <p:nvPr>
            <p:ph idx="1" type="body"/>
          </p:nvPr>
        </p:nvSpPr>
        <p:spPr>
          <a:xfrm>
            <a:off x="303300" y="1051175"/>
            <a:ext cx="8425500" cy="3842100"/>
          </a:xfrm>
          <a:prstGeom prst="rect">
            <a:avLst/>
          </a:prstGeom>
        </p:spPr>
        <p:txBody>
          <a:bodyPr anchorCtr="0" anchor="t" bIns="91425" lIns="91425" spcFirstLastPara="1" rIns="91425" wrap="square" tIns="91425">
            <a:normAutofit/>
          </a:bodyPr>
          <a:lstStyle/>
          <a:p>
            <a:pPr indent="-381000" lvl="0" marL="457200" rtl="0" algn="l">
              <a:spcBef>
                <a:spcPts val="1000"/>
              </a:spcBef>
              <a:spcAft>
                <a:spcPts val="0"/>
              </a:spcAft>
              <a:buClr>
                <a:srgbClr val="666666"/>
              </a:buClr>
              <a:buSzPts val="2400"/>
              <a:buChar char="-"/>
            </a:pPr>
            <a:r>
              <a:rPr lang="pt-BR" sz="2400">
                <a:solidFill>
                  <a:srgbClr val="666666"/>
                </a:solidFill>
              </a:rPr>
              <a:t>Quanto de linguística é necessário para minha aplicação de PLN?</a:t>
            </a:r>
            <a:endParaRPr sz="2400">
              <a:solidFill>
                <a:srgbClr val="666666"/>
              </a:solidFill>
            </a:endParaRPr>
          </a:p>
          <a:p>
            <a:pPr indent="-381000" lvl="0" marL="457200" rtl="0" algn="l">
              <a:spcBef>
                <a:spcPts val="1000"/>
              </a:spcBef>
              <a:spcAft>
                <a:spcPts val="0"/>
              </a:spcAft>
              <a:buClr>
                <a:srgbClr val="666666"/>
              </a:buClr>
              <a:buSzPts val="2400"/>
              <a:buChar char="-"/>
            </a:pPr>
            <a:r>
              <a:rPr lang="pt-BR" sz="2400">
                <a:solidFill>
                  <a:srgbClr val="666666"/>
                </a:solidFill>
              </a:rPr>
              <a:t>Quais níveis de processamento estão envolvidos?</a:t>
            </a:r>
            <a:endParaRPr sz="2400">
              <a:solidFill>
                <a:srgbClr val="666666"/>
              </a:solidFill>
            </a:endParaRPr>
          </a:p>
          <a:p>
            <a:pPr indent="-381000" lvl="0" marL="457200" rtl="0" algn="l">
              <a:spcBef>
                <a:spcPts val="1000"/>
              </a:spcBef>
              <a:spcAft>
                <a:spcPts val="0"/>
              </a:spcAft>
              <a:buClr>
                <a:srgbClr val="666666"/>
              </a:buClr>
              <a:buSzPts val="2400"/>
              <a:buChar char="-"/>
            </a:pPr>
            <a:r>
              <a:rPr lang="pt-BR" sz="2400">
                <a:solidFill>
                  <a:srgbClr val="666666"/>
                </a:solidFill>
              </a:rPr>
              <a:t>Quais recursos e ferramentas eu uso para cada nível de processamento?</a:t>
            </a:r>
            <a:endParaRPr sz="2400">
              <a:solidFill>
                <a:srgbClr val="666666"/>
              </a:solidFill>
            </a:endParaRPr>
          </a:p>
          <a:p>
            <a:pPr indent="-381000" lvl="0" marL="457200" rtl="0" algn="l">
              <a:spcBef>
                <a:spcPts val="1000"/>
              </a:spcBef>
              <a:spcAft>
                <a:spcPts val="0"/>
              </a:spcAft>
              <a:buClr>
                <a:srgbClr val="666666"/>
              </a:buClr>
              <a:buSzPts val="2400"/>
              <a:buChar char="-"/>
            </a:pPr>
            <a:r>
              <a:rPr lang="pt-BR" sz="2400">
                <a:solidFill>
                  <a:srgbClr val="666666"/>
                </a:solidFill>
              </a:rPr>
              <a:t>Tem disponível para o português?</a:t>
            </a:r>
            <a:endParaRPr sz="2400">
              <a:solidFill>
                <a:srgbClr val="666666"/>
              </a:solidFill>
            </a:endParaRPr>
          </a:p>
          <a:p>
            <a:pPr indent="0" lvl="0" marL="0" rtl="0" algn="ctr">
              <a:spcBef>
                <a:spcPts val="1000"/>
              </a:spcBef>
              <a:spcAft>
                <a:spcPts val="0"/>
              </a:spcAft>
              <a:buNone/>
            </a:pPr>
            <a:r>
              <a:rPr lang="pt-BR" sz="2400">
                <a:solidFill>
                  <a:srgbClr val="666666"/>
                </a:solidFill>
              </a:rPr>
              <a:t>“São tantas perguntas!”</a:t>
            </a:r>
            <a:endParaRPr sz="2400">
              <a:solidFill>
                <a:srgbClr val="666666"/>
              </a:solidFill>
            </a:endParaRPr>
          </a:p>
          <a:p>
            <a:pPr indent="0" lvl="0" marL="0" rtl="0" algn="r">
              <a:spcBef>
                <a:spcPts val="1000"/>
              </a:spcBef>
              <a:spcAft>
                <a:spcPts val="1000"/>
              </a:spcAft>
              <a:buNone/>
            </a:pPr>
            <a:r>
              <a:rPr lang="pt-BR">
                <a:solidFill>
                  <a:srgbClr val="666666"/>
                </a:solidFill>
              </a:rPr>
              <a:t>(O Show da Luna, 2022)</a:t>
            </a:r>
            <a:endParaRPr>
              <a:solidFill>
                <a:srgbClr val="666666"/>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Links interessantes</a:t>
            </a:r>
            <a:endParaRPr>
              <a:solidFill>
                <a:srgbClr val="666666"/>
              </a:solidFill>
            </a:endParaRPr>
          </a:p>
        </p:txBody>
      </p:sp>
      <p:sp>
        <p:nvSpPr>
          <p:cNvPr id="425" name="Google Shape;425;p4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426" name="Google Shape;426;p49"/>
          <p:cNvSpPr txBox="1"/>
          <p:nvPr>
            <p:ph idx="1" type="body"/>
          </p:nvPr>
        </p:nvSpPr>
        <p:spPr>
          <a:xfrm>
            <a:off x="2410100" y="1595775"/>
            <a:ext cx="6321600" cy="328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666666"/>
              </a:buClr>
              <a:buSzPts val="1800"/>
              <a:buChar char="●"/>
            </a:pPr>
            <a:r>
              <a:rPr lang="pt-BR">
                <a:solidFill>
                  <a:srgbClr val="666666"/>
                </a:solidFill>
              </a:rPr>
              <a:t>Capítulo deste minicurso</a:t>
            </a:r>
            <a:endParaRPr>
              <a:solidFill>
                <a:srgbClr val="666666"/>
              </a:solidFill>
            </a:endParaRPr>
          </a:p>
          <a:p>
            <a:pPr indent="-317500" lvl="1" marL="914400" rtl="0" algn="l">
              <a:spcBef>
                <a:spcPts val="0"/>
              </a:spcBef>
              <a:spcAft>
                <a:spcPts val="0"/>
              </a:spcAft>
              <a:buClr>
                <a:srgbClr val="666666"/>
              </a:buClr>
              <a:buSzPts val="1400"/>
              <a:buChar char="○"/>
            </a:pPr>
            <a:r>
              <a:rPr lang="pt-BR" u="sng">
                <a:solidFill>
                  <a:schemeClr val="hlink"/>
                </a:solidFill>
                <a:hlinkClick r:id="rId3"/>
              </a:rPr>
              <a:t>https://sol.sbc.org.br/livros/index.php/sbc/catalog/view/103/460/732-1</a:t>
            </a:r>
            <a:r>
              <a:rPr lang="pt-BR">
                <a:solidFill>
                  <a:srgbClr val="666666"/>
                </a:solidFill>
              </a:rPr>
              <a:t> </a:t>
            </a:r>
            <a:endParaRPr>
              <a:solidFill>
                <a:srgbClr val="666666"/>
              </a:solidFill>
            </a:endParaRPr>
          </a:p>
          <a:p>
            <a:pPr indent="-342900" lvl="0" marL="457200" rtl="0" algn="l">
              <a:spcBef>
                <a:spcPts val="0"/>
              </a:spcBef>
              <a:spcAft>
                <a:spcPts val="0"/>
              </a:spcAft>
              <a:buClr>
                <a:srgbClr val="666666"/>
              </a:buClr>
              <a:buSzPts val="1800"/>
              <a:buChar char="●"/>
            </a:pPr>
            <a:r>
              <a:rPr lang="pt-BR">
                <a:solidFill>
                  <a:srgbClr val="666666"/>
                </a:solidFill>
              </a:rPr>
              <a:t>Colabs deste minicurso</a:t>
            </a:r>
            <a:endParaRPr>
              <a:solidFill>
                <a:srgbClr val="666666"/>
              </a:solidFill>
            </a:endParaRPr>
          </a:p>
          <a:p>
            <a:pPr indent="-317500" lvl="1" marL="914400" rtl="0" algn="l">
              <a:spcBef>
                <a:spcPts val="0"/>
              </a:spcBef>
              <a:spcAft>
                <a:spcPts val="0"/>
              </a:spcAft>
              <a:buClr>
                <a:srgbClr val="666666"/>
              </a:buClr>
              <a:buSzPts val="1400"/>
              <a:buChar char="○"/>
            </a:pPr>
            <a:r>
              <a:rPr lang="pt-BR" u="sng">
                <a:solidFill>
                  <a:schemeClr val="hlink"/>
                </a:solidFill>
                <a:hlinkClick r:id="rId4"/>
              </a:rPr>
              <a:t>https://colab.research.google.com/drive/1117zJKfTFn5yHToWj0KRQG7WmSJw6IEa?usp=sharing</a:t>
            </a:r>
            <a:r>
              <a:rPr lang="pt-BR">
                <a:solidFill>
                  <a:srgbClr val="666666"/>
                </a:solidFill>
              </a:rPr>
              <a:t> </a:t>
            </a:r>
            <a:endParaRPr>
              <a:solidFill>
                <a:srgbClr val="66666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Links interessantes</a:t>
            </a:r>
            <a:endParaRPr>
              <a:solidFill>
                <a:srgbClr val="666666"/>
              </a:solidFill>
            </a:endParaRPr>
          </a:p>
        </p:txBody>
      </p:sp>
      <p:sp>
        <p:nvSpPr>
          <p:cNvPr id="432" name="Google Shape;432;p5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433" name="Google Shape;433;p50"/>
          <p:cNvSpPr txBox="1"/>
          <p:nvPr>
            <p:ph idx="1" type="body"/>
          </p:nvPr>
        </p:nvSpPr>
        <p:spPr>
          <a:xfrm>
            <a:off x="2410100" y="1595775"/>
            <a:ext cx="6321600" cy="328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666666"/>
              </a:buClr>
              <a:buSzPts val="1800"/>
              <a:buChar char="●"/>
            </a:pPr>
            <a:r>
              <a:rPr lang="pt-BR">
                <a:solidFill>
                  <a:srgbClr val="666666"/>
                </a:solidFill>
              </a:rPr>
              <a:t>ACL Anthology</a:t>
            </a:r>
            <a:endParaRPr>
              <a:solidFill>
                <a:srgbClr val="666666"/>
              </a:solidFill>
            </a:endParaRPr>
          </a:p>
          <a:p>
            <a:pPr indent="-317500" lvl="1" marL="914400" rtl="0" algn="l">
              <a:spcBef>
                <a:spcPts val="0"/>
              </a:spcBef>
              <a:spcAft>
                <a:spcPts val="0"/>
              </a:spcAft>
              <a:buClr>
                <a:srgbClr val="666666"/>
              </a:buClr>
              <a:buSzPts val="1400"/>
              <a:buChar char="○"/>
            </a:pPr>
            <a:r>
              <a:rPr lang="pt-BR" u="sng">
                <a:solidFill>
                  <a:schemeClr val="hlink"/>
                </a:solidFill>
                <a:hlinkClick r:id="rId3"/>
              </a:rPr>
              <a:t>https://aclanthology.org/</a:t>
            </a:r>
            <a:r>
              <a:rPr lang="pt-BR">
                <a:solidFill>
                  <a:srgbClr val="666666"/>
                </a:solidFill>
              </a:rPr>
              <a:t> </a:t>
            </a:r>
            <a:endParaRPr>
              <a:solidFill>
                <a:srgbClr val="666666"/>
              </a:solidFill>
            </a:endParaRPr>
          </a:p>
          <a:p>
            <a:pPr indent="-342900" lvl="0" marL="457200" rtl="0" algn="l">
              <a:spcBef>
                <a:spcPts val="0"/>
              </a:spcBef>
              <a:spcAft>
                <a:spcPts val="0"/>
              </a:spcAft>
              <a:buClr>
                <a:srgbClr val="666666"/>
              </a:buClr>
              <a:buSzPts val="1800"/>
              <a:buChar char="●"/>
            </a:pPr>
            <a:r>
              <a:rPr lang="pt-BR">
                <a:solidFill>
                  <a:srgbClr val="666666"/>
                </a:solidFill>
              </a:rPr>
              <a:t>Ce-PLN</a:t>
            </a:r>
            <a:endParaRPr>
              <a:solidFill>
                <a:srgbClr val="666666"/>
              </a:solidFill>
            </a:endParaRPr>
          </a:p>
          <a:p>
            <a:pPr indent="-317500" lvl="1" marL="914400" rtl="0" algn="l">
              <a:spcBef>
                <a:spcPts val="0"/>
              </a:spcBef>
              <a:spcAft>
                <a:spcPts val="0"/>
              </a:spcAft>
              <a:buClr>
                <a:srgbClr val="666666"/>
              </a:buClr>
              <a:buSzPts val="1400"/>
              <a:buChar char="○"/>
            </a:pPr>
            <a:r>
              <a:rPr lang="pt-BR" u="sng">
                <a:solidFill>
                  <a:schemeClr val="hlink"/>
                </a:solidFill>
                <a:hlinkClick r:id="rId4"/>
              </a:rPr>
              <a:t>https://sites.google.com/view/ce-pln/inicio</a:t>
            </a:r>
            <a:r>
              <a:rPr lang="pt-BR">
                <a:solidFill>
                  <a:srgbClr val="666666"/>
                </a:solidFill>
              </a:rPr>
              <a:t> </a:t>
            </a:r>
            <a:endParaRPr>
              <a:solidFill>
                <a:srgbClr val="666666"/>
              </a:solidFill>
            </a:endParaRPr>
          </a:p>
          <a:p>
            <a:pPr indent="-342900" lvl="0" marL="457200" rtl="0" algn="l">
              <a:spcBef>
                <a:spcPts val="0"/>
              </a:spcBef>
              <a:spcAft>
                <a:spcPts val="0"/>
              </a:spcAft>
              <a:buClr>
                <a:srgbClr val="666666"/>
              </a:buClr>
              <a:buSzPts val="1800"/>
              <a:buChar char="●"/>
            </a:pPr>
            <a:r>
              <a:rPr lang="pt-BR">
                <a:solidFill>
                  <a:srgbClr val="666666"/>
                </a:solidFill>
              </a:rPr>
              <a:t>Fóruns úteis</a:t>
            </a:r>
            <a:endParaRPr>
              <a:solidFill>
                <a:srgbClr val="666666"/>
              </a:solidFill>
            </a:endParaRPr>
          </a:p>
          <a:p>
            <a:pPr indent="-317500" lvl="1" marL="914400" rtl="0" algn="l">
              <a:spcBef>
                <a:spcPts val="0"/>
              </a:spcBef>
              <a:spcAft>
                <a:spcPts val="0"/>
              </a:spcAft>
              <a:buClr>
                <a:srgbClr val="666666"/>
              </a:buClr>
              <a:buSzPts val="1400"/>
              <a:buChar char="○"/>
            </a:pPr>
            <a:r>
              <a:rPr lang="pt-BR">
                <a:solidFill>
                  <a:srgbClr val="666666"/>
                </a:solidFill>
              </a:rPr>
              <a:t>Medium: </a:t>
            </a:r>
            <a:r>
              <a:rPr lang="pt-BR" u="sng">
                <a:solidFill>
                  <a:schemeClr val="hlink"/>
                </a:solidFill>
                <a:hlinkClick r:id="rId5"/>
              </a:rPr>
              <a:t>https://medium.com/</a:t>
            </a:r>
            <a:r>
              <a:rPr lang="pt-BR">
                <a:solidFill>
                  <a:srgbClr val="666666"/>
                </a:solidFill>
              </a:rPr>
              <a:t>  </a:t>
            </a:r>
            <a:endParaRPr>
              <a:solidFill>
                <a:srgbClr val="666666"/>
              </a:solidFill>
            </a:endParaRPr>
          </a:p>
          <a:p>
            <a:pPr indent="-317500" lvl="1" marL="914400" rtl="0" algn="l">
              <a:spcBef>
                <a:spcPts val="0"/>
              </a:spcBef>
              <a:spcAft>
                <a:spcPts val="0"/>
              </a:spcAft>
              <a:buClr>
                <a:srgbClr val="666666"/>
              </a:buClr>
              <a:buSzPts val="1400"/>
              <a:buChar char="○"/>
            </a:pPr>
            <a:r>
              <a:rPr lang="pt-BR">
                <a:solidFill>
                  <a:srgbClr val="666666"/>
                </a:solidFill>
              </a:rPr>
              <a:t>Towards Data Science: </a:t>
            </a:r>
            <a:r>
              <a:rPr lang="pt-BR" u="sng">
                <a:solidFill>
                  <a:schemeClr val="hlink"/>
                </a:solidFill>
                <a:hlinkClick r:id="rId6"/>
              </a:rPr>
              <a:t>https://towardsdatascience.com/</a:t>
            </a:r>
            <a:r>
              <a:rPr lang="pt-BR">
                <a:solidFill>
                  <a:srgbClr val="666666"/>
                </a:solidFill>
              </a:rPr>
              <a:t> </a:t>
            </a:r>
            <a:endParaRPr>
              <a:solidFill>
                <a:srgbClr val="666666"/>
              </a:solidFill>
            </a:endParaRPr>
          </a:p>
          <a:p>
            <a:pPr indent="-342900" lvl="0" marL="457200" rtl="0" algn="l">
              <a:spcBef>
                <a:spcPts val="0"/>
              </a:spcBef>
              <a:spcAft>
                <a:spcPts val="0"/>
              </a:spcAft>
              <a:buClr>
                <a:srgbClr val="666666"/>
              </a:buClr>
              <a:buSzPts val="1800"/>
              <a:buChar char="●"/>
            </a:pPr>
            <a:r>
              <a:rPr lang="pt-BR">
                <a:solidFill>
                  <a:srgbClr val="666666"/>
                </a:solidFill>
              </a:rPr>
              <a:t>Tutorial</a:t>
            </a:r>
            <a:endParaRPr>
              <a:solidFill>
                <a:srgbClr val="666666"/>
              </a:solidFill>
            </a:endParaRPr>
          </a:p>
          <a:p>
            <a:pPr indent="-317500" lvl="1" marL="914400" rtl="0" algn="l">
              <a:spcBef>
                <a:spcPts val="0"/>
              </a:spcBef>
              <a:spcAft>
                <a:spcPts val="0"/>
              </a:spcAft>
              <a:buClr>
                <a:srgbClr val="666666"/>
              </a:buClr>
              <a:buSzPts val="1400"/>
              <a:buChar char="○"/>
            </a:pPr>
            <a:r>
              <a:rPr lang="pt-BR">
                <a:solidFill>
                  <a:srgbClr val="666666"/>
                </a:solidFill>
              </a:rPr>
              <a:t>Jaderson Barbosa et al. - Introdução ao Processamento de Linguagem Natural usando Python</a:t>
            </a:r>
            <a:endParaRPr>
              <a:solidFill>
                <a:srgbClr val="666666"/>
              </a:solidFill>
            </a:endParaRPr>
          </a:p>
          <a:p>
            <a:pPr indent="-317500" lvl="1" marL="914400" rtl="0" algn="l">
              <a:spcBef>
                <a:spcPts val="0"/>
              </a:spcBef>
              <a:spcAft>
                <a:spcPts val="0"/>
              </a:spcAft>
              <a:buClr>
                <a:srgbClr val="666666"/>
              </a:buClr>
              <a:buSzPts val="1400"/>
              <a:buChar char="○"/>
            </a:pPr>
            <a:r>
              <a:rPr lang="pt-BR" u="sng">
                <a:solidFill>
                  <a:schemeClr val="hlink"/>
                </a:solidFill>
                <a:hlinkClick r:id="rId7"/>
              </a:rPr>
              <a:t>http://www.facom.ufu.br/~wendelmelo/terceiros/tutorial_nltk.pdf</a:t>
            </a:r>
            <a:r>
              <a:rPr lang="pt-BR">
                <a:solidFill>
                  <a:srgbClr val="666666"/>
                </a:solidFill>
              </a:rPr>
              <a:t>   </a:t>
            </a:r>
            <a:endParaRPr>
              <a:solidFill>
                <a:srgbClr val="66666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Links interessantes</a:t>
            </a:r>
            <a:endParaRPr>
              <a:solidFill>
                <a:srgbClr val="666666"/>
              </a:solidFill>
            </a:endParaRPr>
          </a:p>
        </p:txBody>
      </p:sp>
      <p:sp>
        <p:nvSpPr>
          <p:cNvPr id="439" name="Google Shape;439;p5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440" name="Google Shape;440;p5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666666"/>
              </a:buClr>
              <a:buSzPts val="1800"/>
              <a:buChar char="●"/>
            </a:pPr>
            <a:r>
              <a:rPr lang="pt-BR">
                <a:solidFill>
                  <a:srgbClr val="666666"/>
                </a:solidFill>
              </a:rPr>
              <a:t>Ferramentas úteis</a:t>
            </a:r>
            <a:endParaRPr>
              <a:solidFill>
                <a:srgbClr val="666666"/>
              </a:solidFill>
            </a:endParaRPr>
          </a:p>
          <a:p>
            <a:pPr indent="-317500" lvl="1" marL="914400" rtl="0" algn="l">
              <a:spcBef>
                <a:spcPts val="0"/>
              </a:spcBef>
              <a:spcAft>
                <a:spcPts val="0"/>
              </a:spcAft>
              <a:buClr>
                <a:srgbClr val="666666"/>
              </a:buClr>
              <a:buSzPts val="1400"/>
              <a:buChar char="○"/>
            </a:pPr>
            <a:r>
              <a:rPr lang="pt-BR">
                <a:solidFill>
                  <a:srgbClr val="666666"/>
                </a:solidFill>
              </a:rPr>
              <a:t>NLTK: </a:t>
            </a:r>
            <a:r>
              <a:rPr lang="pt-BR" u="sng">
                <a:solidFill>
                  <a:schemeClr val="hlink"/>
                </a:solidFill>
                <a:hlinkClick r:id="rId3"/>
              </a:rPr>
              <a:t>https://www.nltk.org/</a:t>
            </a:r>
            <a:r>
              <a:rPr lang="pt-BR">
                <a:solidFill>
                  <a:srgbClr val="666666"/>
                </a:solidFill>
              </a:rPr>
              <a:t>   </a:t>
            </a:r>
            <a:endParaRPr>
              <a:solidFill>
                <a:srgbClr val="666666"/>
              </a:solidFill>
            </a:endParaRPr>
          </a:p>
          <a:p>
            <a:pPr indent="-317500" lvl="1" marL="914400" rtl="0" algn="l">
              <a:spcBef>
                <a:spcPts val="0"/>
              </a:spcBef>
              <a:spcAft>
                <a:spcPts val="0"/>
              </a:spcAft>
              <a:buClr>
                <a:srgbClr val="666666"/>
              </a:buClr>
              <a:buSzPts val="1400"/>
              <a:buChar char="○"/>
            </a:pPr>
            <a:r>
              <a:rPr lang="pt-BR">
                <a:solidFill>
                  <a:srgbClr val="666666"/>
                </a:solidFill>
              </a:rPr>
              <a:t>SpaCy: </a:t>
            </a:r>
            <a:r>
              <a:rPr lang="pt-BR" u="sng">
                <a:solidFill>
                  <a:schemeClr val="hlink"/>
                </a:solidFill>
                <a:hlinkClick r:id="rId4"/>
              </a:rPr>
              <a:t>https://spacy.io/</a:t>
            </a:r>
            <a:r>
              <a:rPr lang="pt-BR">
                <a:solidFill>
                  <a:srgbClr val="666666"/>
                </a:solidFill>
              </a:rPr>
              <a:t>  </a:t>
            </a:r>
            <a:endParaRPr>
              <a:solidFill>
                <a:srgbClr val="666666"/>
              </a:solidFill>
            </a:endParaRPr>
          </a:p>
          <a:p>
            <a:pPr indent="-317500" lvl="1" marL="914400" rtl="0" algn="l">
              <a:spcBef>
                <a:spcPts val="0"/>
              </a:spcBef>
              <a:spcAft>
                <a:spcPts val="0"/>
              </a:spcAft>
              <a:buClr>
                <a:srgbClr val="666666"/>
              </a:buClr>
              <a:buSzPts val="1400"/>
              <a:buChar char="○"/>
            </a:pPr>
            <a:r>
              <a:rPr lang="pt-BR">
                <a:solidFill>
                  <a:srgbClr val="666666"/>
                </a:solidFill>
              </a:rPr>
              <a:t>Stanford Core NLP: </a:t>
            </a:r>
            <a:r>
              <a:rPr lang="pt-BR" u="sng">
                <a:solidFill>
                  <a:schemeClr val="hlink"/>
                </a:solidFill>
                <a:hlinkClick r:id="rId5"/>
              </a:rPr>
              <a:t>https://stanfordnlp.github.io/CoreNLP/</a:t>
            </a:r>
            <a:r>
              <a:rPr lang="pt-BR">
                <a:solidFill>
                  <a:srgbClr val="666666"/>
                </a:solidFill>
              </a:rPr>
              <a:t>  </a:t>
            </a:r>
            <a:endParaRPr>
              <a:solidFill>
                <a:srgbClr val="666666"/>
              </a:solidFill>
            </a:endParaRPr>
          </a:p>
          <a:p>
            <a:pPr indent="-317500" lvl="1" marL="914400" rtl="0" algn="l">
              <a:spcBef>
                <a:spcPts val="0"/>
              </a:spcBef>
              <a:spcAft>
                <a:spcPts val="0"/>
              </a:spcAft>
              <a:buClr>
                <a:srgbClr val="666666"/>
              </a:buClr>
              <a:buSzPts val="1400"/>
              <a:buChar char="○"/>
            </a:pPr>
            <a:r>
              <a:rPr lang="pt-BR">
                <a:solidFill>
                  <a:srgbClr val="666666"/>
                </a:solidFill>
              </a:rPr>
              <a:t>Colab: </a:t>
            </a:r>
            <a:r>
              <a:rPr lang="pt-BR" u="sng">
                <a:solidFill>
                  <a:schemeClr val="hlink"/>
                </a:solidFill>
                <a:hlinkClick r:id="rId6"/>
              </a:rPr>
              <a:t>https://colab.research.google.com/</a:t>
            </a:r>
            <a:r>
              <a:rPr lang="pt-BR">
                <a:solidFill>
                  <a:srgbClr val="666666"/>
                </a:solidFill>
              </a:rPr>
              <a:t> </a:t>
            </a:r>
            <a:endParaRPr>
              <a:solidFill>
                <a:srgbClr val="666666"/>
              </a:solidFill>
            </a:endParaRPr>
          </a:p>
          <a:p>
            <a:pPr indent="-317500" lvl="1" marL="914400" rtl="0" algn="l">
              <a:spcBef>
                <a:spcPts val="0"/>
              </a:spcBef>
              <a:spcAft>
                <a:spcPts val="0"/>
              </a:spcAft>
              <a:buClr>
                <a:srgbClr val="666666"/>
              </a:buClr>
              <a:buSzPts val="1400"/>
              <a:buChar char="○"/>
            </a:pPr>
            <a:r>
              <a:rPr lang="pt-BR">
                <a:solidFill>
                  <a:srgbClr val="666666"/>
                </a:solidFill>
              </a:rPr>
              <a:t>Kaggle: </a:t>
            </a:r>
            <a:r>
              <a:rPr lang="pt-BR" u="sng">
                <a:solidFill>
                  <a:schemeClr val="hlink"/>
                </a:solidFill>
                <a:hlinkClick r:id="rId7"/>
              </a:rPr>
              <a:t>https://www.kaggle.com</a:t>
            </a:r>
            <a:r>
              <a:rPr lang="pt-BR">
                <a:solidFill>
                  <a:srgbClr val="666666"/>
                </a:solidFill>
              </a:rPr>
              <a:t>   </a:t>
            </a:r>
            <a:endParaRPr>
              <a:solidFill>
                <a:srgbClr val="666666"/>
              </a:solidFill>
            </a:endParaRPr>
          </a:p>
          <a:p>
            <a:pPr indent="0" lvl="0" marL="457200" rtl="0" algn="l">
              <a:spcBef>
                <a:spcPts val="1200"/>
              </a:spcBef>
              <a:spcAft>
                <a:spcPts val="1200"/>
              </a:spcAft>
              <a:buNone/>
            </a:pPr>
            <a:r>
              <a:t/>
            </a:r>
            <a:endParaRPr>
              <a:solidFill>
                <a:srgbClr val="66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853950" y="1304850"/>
            <a:ext cx="4417200" cy="2388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pt-BR">
                <a:solidFill>
                  <a:schemeClr val="accent5"/>
                </a:solidFill>
              </a:rPr>
              <a:t>O que é PLN?</a:t>
            </a:r>
            <a:endParaRPr>
              <a:solidFill>
                <a:schemeClr val="accent5"/>
              </a:solidFill>
            </a:endParaRPr>
          </a:p>
        </p:txBody>
      </p:sp>
      <p:sp>
        <p:nvSpPr>
          <p:cNvPr id="111" name="Google Shape;111;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pic>
        <p:nvPicPr>
          <p:cNvPr id="112" name="Google Shape;112;p16"/>
          <p:cNvPicPr preferRelativeResize="0"/>
          <p:nvPr/>
        </p:nvPicPr>
        <p:blipFill>
          <a:blip r:embed="rId3">
            <a:alphaModFix/>
          </a:blip>
          <a:stretch>
            <a:fillRect/>
          </a:stretch>
        </p:blipFill>
        <p:spPr>
          <a:xfrm>
            <a:off x="6183150" y="564350"/>
            <a:ext cx="2492500" cy="3707600"/>
          </a:xfrm>
          <a:prstGeom prst="rect">
            <a:avLst/>
          </a:prstGeom>
          <a:noFill/>
          <a:ln>
            <a:noFill/>
          </a:ln>
        </p:spPr>
      </p:pic>
      <p:sp>
        <p:nvSpPr>
          <p:cNvPr id="113" name="Google Shape;113;p16"/>
          <p:cNvSpPr txBox="1"/>
          <p:nvPr/>
        </p:nvSpPr>
        <p:spPr>
          <a:xfrm>
            <a:off x="2954775" y="4396100"/>
            <a:ext cx="589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latin typeface="Lato"/>
                <a:ea typeface="Lato"/>
                <a:cs typeface="Lato"/>
                <a:sym typeface="Lato"/>
              </a:rPr>
              <a:t>Fonte: </a:t>
            </a:r>
            <a:r>
              <a:rPr lang="pt-BR" sz="1200" u="sng">
                <a:solidFill>
                  <a:schemeClr val="hlink"/>
                </a:solidFill>
                <a:latin typeface="Lato"/>
                <a:ea typeface="Lato"/>
                <a:cs typeface="Lato"/>
                <a:sym typeface="Lato"/>
                <a:hlinkClick r:id="rId4"/>
              </a:rPr>
              <a:t>https://pt.wikipedia.org/wiki/O_Que_%C3%89_Isso,_Companheiro%3F_(filme)</a:t>
            </a:r>
            <a:r>
              <a:rPr lang="pt-BR" sz="1200">
                <a:latin typeface="Lato"/>
                <a:ea typeface="Lato"/>
                <a:cs typeface="Lato"/>
                <a:sym typeface="Lato"/>
              </a:rPr>
              <a:t> </a:t>
            </a:r>
            <a:endParaRPr sz="1200">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Referências</a:t>
            </a:r>
            <a:endParaRPr>
              <a:solidFill>
                <a:srgbClr val="666666"/>
              </a:solidFill>
            </a:endParaRPr>
          </a:p>
        </p:txBody>
      </p:sp>
      <p:sp>
        <p:nvSpPr>
          <p:cNvPr id="446" name="Google Shape;446;p5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447" name="Google Shape;447;p5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666666"/>
              </a:buClr>
              <a:buSzPts val="1800"/>
              <a:buChar char="●"/>
            </a:pPr>
            <a:r>
              <a:rPr lang="pt-BR">
                <a:solidFill>
                  <a:srgbClr val="666666"/>
                </a:solidFill>
              </a:rPr>
              <a:t>Curso de Linguística Computacional da UFMG - Prof. Thiago Castro Ferreira</a:t>
            </a:r>
            <a:endParaRPr>
              <a:solidFill>
                <a:srgbClr val="666666"/>
              </a:solidFill>
            </a:endParaRPr>
          </a:p>
          <a:p>
            <a:pPr indent="-317500" lvl="1" marL="914400" rtl="0" algn="l">
              <a:spcBef>
                <a:spcPts val="0"/>
              </a:spcBef>
              <a:spcAft>
                <a:spcPts val="0"/>
              </a:spcAft>
              <a:buClr>
                <a:srgbClr val="666666"/>
              </a:buClr>
              <a:buSzPts val="1400"/>
              <a:buChar char="○"/>
            </a:pPr>
            <a:r>
              <a:rPr lang="pt-BR" u="sng">
                <a:solidFill>
                  <a:schemeClr val="hlink"/>
                </a:solidFill>
                <a:hlinkClick r:id="rId3"/>
              </a:rPr>
              <a:t>https://www.youtube.com/playlist?list=PLLrlHSmC0Mw73a1t73DEjgGMPyu8QssWT</a:t>
            </a:r>
            <a:r>
              <a:rPr lang="pt-BR">
                <a:solidFill>
                  <a:srgbClr val="666666"/>
                </a:solidFill>
              </a:rPr>
              <a:t> </a:t>
            </a:r>
            <a:endParaRPr>
              <a:solidFill>
                <a:srgbClr val="666666"/>
              </a:solidFill>
            </a:endParaRPr>
          </a:p>
        </p:txBody>
      </p:sp>
      <p:sp>
        <p:nvSpPr>
          <p:cNvPr id="448" name="Google Shape;448;p52"/>
          <p:cNvSpPr txBox="1"/>
          <p:nvPr/>
        </p:nvSpPr>
        <p:spPr>
          <a:xfrm>
            <a:off x="2484025" y="3162800"/>
            <a:ext cx="6247800" cy="15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pt-BR" sz="1800">
                <a:solidFill>
                  <a:srgbClr val="666666"/>
                </a:solidFill>
                <a:latin typeface="Lato"/>
                <a:ea typeface="Lato"/>
                <a:cs typeface="Lato"/>
                <a:sym typeface="Lato"/>
              </a:rPr>
              <a:t>Observação</a:t>
            </a:r>
            <a:endParaRPr b="1" sz="1800">
              <a:solidFill>
                <a:srgbClr val="666666"/>
              </a:solidFill>
              <a:latin typeface="Lato"/>
              <a:ea typeface="Lato"/>
              <a:cs typeface="Lato"/>
              <a:sym typeface="Lato"/>
            </a:endParaRPr>
          </a:p>
          <a:p>
            <a:pPr indent="-342900" lvl="0" marL="457200" rtl="0" algn="l">
              <a:lnSpc>
                <a:spcPct val="115000"/>
              </a:lnSpc>
              <a:spcBef>
                <a:spcPts val="1000"/>
              </a:spcBef>
              <a:spcAft>
                <a:spcPts val="0"/>
              </a:spcAft>
              <a:buClr>
                <a:srgbClr val="666666"/>
              </a:buClr>
              <a:buSzPts val="1800"/>
              <a:buFont typeface="Lato"/>
              <a:buChar char="●"/>
            </a:pPr>
            <a:r>
              <a:rPr lang="pt-BR" sz="1800">
                <a:solidFill>
                  <a:srgbClr val="666666"/>
                </a:solidFill>
                <a:latin typeface="Lato"/>
                <a:ea typeface="Lato"/>
                <a:cs typeface="Lato"/>
                <a:sym typeface="Lato"/>
              </a:rPr>
              <a:t>Todas as im</a:t>
            </a:r>
            <a:r>
              <a:rPr lang="pt-BR" sz="1800">
                <a:solidFill>
                  <a:srgbClr val="666666"/>
                </a:solidFill>
                <a:latin typeface="Lato"/>
                <a:ea typeface="Lato"/>
                <a:cs typeface="Lato"/>
                <a:sym typeface="Lato"/>
              </a:rPr>
              <a:t>agens dessa apresentação foram obtidas do pixabay (</a:t>
            </a:r>
            <a:r>
              <a:rPr lang="pt-BR" sz="1800" u="sng">
                <a:solidFill>
                  <a:schemeClr val="hlink"/>
                </a:solidFill>
                <a:latin typeface="Lato"/>
                <a:ea typeface="Lato"/>
                <a:cs typeface="Lato"/>
                <a:sym typeface="Lato"/>
                <a:hlinkClick r:id="rId4"/>
              </a:rPr>
              <a:t>https://pixabay.com/</a:t>
            </a:r>
            <a:r>
              <a:rPr lang="pt-BR" sz="1800">
                <a:solidFill>
                  <a:srgbClr val="666666"/>
                </a:solidFill>
                <a:latin typeface="Lato"/>
                <a:ea typeface="Lato"/>
                <a:cs typeface="Lato"/>
                <a:sym typeface="Lato"/>
              </a:rPr>
              <a:t>) ou unsplash (</a:t>
            </a:r>
            <a:r>
              <a:rPr lang="pt-BR" sz="1800" u="sng">
                <a:solidFill>
                  <a:schemeClr val="hlink"/>
                </a:solidFill>
                <a:latin typeface="Lato"/>
                <a:ea typeface="Lato"/>
                <a:cs typeface="Lato"/>
                <a:sym typeface="Lato"/>
                <a:hlinkClick r:id="rId5"/>
              </a:rPr>
              <a:t>https://unsplash.com/</a:t>
            </a:r>
            <a:r>
              <a:rPr lang="pt-BR" sz="1800">
                <a:solidFill>
                  <a:srgbClr val="666666"/>
                </a:solidFill>
                <a:latin typeface="Lato"/>
                <a:ea typeface="Lato"/>
                <a:cs typeface="Lato"/>
                <a:sym typeface="Lato"/>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119" name="Google Shape;119;p17"/>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linguagens</a:t>
            </a:r>
            <a:endParaRPr>
              <a:solidFill>
                <a:srgbClr val="666666"/>
              </a:solidFill>
            </a:endParaRPr>
          </a:p>
        </p:txBody>
      </p:sp>
      <p:sp>
        <p:nvSpPr>
          <p:cNvPr id="120" name="Google Shape;120;p17"/>
          <p:cNvSpPr txBox="1"/>
          <p:nvPr/>
        </p:nvSpPr>
        <p:spPr>
          <a:xfrm>
            <a:off x="355050" y="1051175"/>
            <a:ext cx="370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latin typeface="Raleway"/>
                <a:ea typeface="Raleway"/>
                <a:cs typeface="Raleway"/>
                <a:sym typeface="Raleway"/>
              </a:rPr>
              <a:t>   </a:t>
            </a:r>
            <a:r>
              <a:rPr lang="pt-BR" sz="2400">
                <a:solidFill>
                  <a:srgbClr val="666666"/>
                </a:solidFill>
                <a:latin typeface="Raleway"/>
                <a:ea typeface="Raleway"/>
                <a:cs typeface="Raleway"/>
                <a:sym typeface="Raleway"/>
              </a:rPr>
              <a:t>Linguagem </a:t>
            </a:r>
            <a:r>
              <a:rPr lang="pt-BR" sz="2400">
                <a:solidFill>
                  <a:srgbClr val="666666"/>
                </a:solidFill>
                <a:latin typeface="Raleway"/>
                <a:ea typeface="Raleway"/>
                <a:cs typeface="Raleway"/>
                <a:sym typeface="Raleway"/>
              </a:rPr>
              <a:t>humana</a:t>
            </a:r>
            <a:endParaRPr sz="800"/>
          </a:p>
        </p:txBody>
      </p:sp>
      <p:pic>
        <p:nvPicPr>
          <p:cNvPr id="121" name="Google Shape;121;p17"/>
          <p:cNvPicPr preferRelativeResize="0"/>
          <p:nvPr/>
        </p:nvPicPr>
        <p:blipFill>
          <a:blip r:embed="rId3">
            <a:alphaModFix/>
          </a:blip>
          <a:stretch>
            <a:fillRect/>
          </a:stretch>
        </p:blipFill>
        <p:spPr>
          <a:xfrm>
            <a:off x="355050" y="1709875"/>
            <a:ext cx="3702331" cy="2778677"/>
          </a:xfrm>
          <a:prstGeom prst="rect">
            <a:avLst/>
          </a:prstGeom>
          <a:noFill/>
          <a:ln>
            <a:noFill/>
          </a:ln>
        </p:spPr>
      </p:pic>
      <p:pic>
        <p:nvPicPr>
          <p:cNvPr id="122" name="Google Shape;122;p17"/>
          <p:cNvPicPr preferRelativeResize="0"/>
          <p:nvPr/>
        </p:nvPicPr>
        <p:blipFill>
          <a:blip r:embed="rId4">
            <a:alphaModFix/>
          </a:blip>
          <a:stretch>
            <a:fillRect/>
          </a:stretch>
        </p:blipFill>
        <p:spPr>
          <a:xfrm>
            <a:off x="4189613" y="1709875"/>
            <a:ext cx="4137614" cy="2758400"/>
          </a:xfrm>
          <a:prstGeom prst="rect">
            <a:avLst/>
          </a:prstGeom>
          <a:noFill/>
          <a:ln>
            <a:noFill/>
          </a:ln>
        </p:spPr>
      </p:pic>
      <p:sp>
        <p:nvSpPr>
          <p:cNvPr id="123" name="Google Shape;123;p17"/>
          <p:cNvSpPr txBox="1"/>
          <p:nvPr/>
        </p:nvSpPr>
        <p:spPr>
          <a:xfrm>
            <a:off x="4648175" y="1051175"/>
            <a:ext cx="306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latin typeface="Raleway"/>
                <a:ea typeface="Raleway"/>
                <a:cs typeface="Raleway"/>
                <a:sym typeface="Raleway"/>
              </a:rPr>
              <a:t>Linguagem artificial</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129" name="Google Shape;129;p18"/>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linguagens</a:t>
            </a:r>
            <a:endParaRPr>
              <a:solidFill>
                <a:srgbClr val="666666"/>
              </a:solidFill>
            </a:endParaRPr>
          </a:p>
        </p:txBody>
      </p:sp>
      <p:sp>
        <p:nvSpPr>
          <p:cNvPr id="130" name="Google Shape;130;p18"/>
          <p:cNvSpPr txBox="1"/>
          <p:nvPr>
            <p:ph idx="1" type="body"/>
          </p:nvPr>
        </p:nvSpPr>
        <p:spPr>
          <a:xfrm>
            <a:off x="303300" y="1051175"/>
            <a:ext cx="5299200" cy="3637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lang="pt-BR" sz="2400">
                <a:solidFill>
                  <a:srgbClr val="666666"/>
                </a:solidFill>
              </a:rPr>
              <a:t>Linguagem humana</a:t>
            </a:r>
            <a:endParaRPr sz="2400">
              <a:solidFill>
                <a:srgbClr val="666666"/>
              </a:solidFill>
            </a:endParaRPr>
          </a:p>
          <a:p>
            <a:pPr indent="-381000" lvl="1" marL="914400" rtl="0" algn="l">
              <a:spcBef>
                <a:spcPts val="1000"/>
              </a:spcBef>
              <a:spcAft>
                <a:spcPts val="1000"/>
              </a:spcAft>
              <a:buClr>
                <a:srgbClr val="666666"/>
              </a:buClr>
              <a:buSzPts val="2400"/>
              <a:buChar char="-"/>
            </a:pPr>
            <a:r>
              <a:rPr lang="pt-BR" sz="2200">
                <a:solidFill>
                  <a:srgbClr val="666666"/>
                </a:solidFill>
              </a:rPr>
              <a:t>Linguagem que os seres   humanos usam para   comunicação</a:t>
            </a:r>
            <a:endParaRPr sz="2200">
              <a:solidFill>
                <a:srgbClr val="666666"/>
              </a:solidFill>
            </a:endParaRPr>
          </a:p>
        </p:txBody>
      </p:sp>
      <p:pic>
        <p:nvPicPr>
          <p:cNvPr id="131" name="Google Shape;131;p18"/>
          <p:cNvPicPr preferRelativeResize="0"/>
          <p:nvPr/>
        </p:nvPicPr>
        <p:blipFill>
          <a:blip r:embed="rId3">
            <a:alphaModFix/>
          </a:blip>
          <a:stretch>
            <a:fillRect/>
          </a:stretch>
        </p:blipFill>
        <p:spPr>
          <a:xfrm>
            <a:off x="4740749" y="1212881"/>
            <a:ext cx="3404098" cy="25548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137" name="Google Shape;137;p19"/>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linguagens</a:t>
            </a:r>
            <a:endParaRPr>
              <a:solidFill>
                <a:srgbClr val="666666"/>
              </a:solidFill>
            </a:endParaRPr>
          </a:p>
        </p:txBody>
      </p:sp>
      <p:sp>
        <p:nvSpPr>
          <p:cNvPr id="138" name="Google Shape;138;p19"/>
          <p:cNvSpPr txBox="1"/>
          <p:nvPr>
            <p:ph idx="1" type="body"/>
          </p:nvPr>
        </p:nvSpPr>
        <p:spPr>
          <a:xfrm>
            <a:off x="303300" y="1051175"/>
            <a:ext cx="5299200" cy="3637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lang="pt-BR" sz="2400">
                <a:solidFill>
                  <a:srgbClr val="666666"/>
                </a:solidFill>
              </a:rPr>
              <a:t>Linguagem artificial</a:t>
            </a:r>
            <a:endParaRPr sz="2400">
              <a:solidFill>
                <a:srgbClr val="666666"/>
              </a:solidFill>
            </a:endParaRPr>
          </a:p>
          <a:p>
            <a:pPr indent="-381000" lvl="1" marL="914400" rtl="0" algn="l">
              <a:spcBef>
                <a:spcPts val="1000"/>
              </a:spcBef>
              <a:spcAft>
                <a:spcPts val="0"/>
              </a:spcAft>
              <a:buClr>
                <a:srgbClr val="666666"/>
              </a:buClr>
              <a:buSzPts val="2400"/>
              <a:buChar char="-"/>
            </a:pPr>
            <a:r>
              <a:rPr lang="pt-BR" sz="2200">
                <a:solidFill>
                  <a:srgbClr val="666666"/>
                </a:solidFill>
              </a:rPr>
              <a:t>Linguagem criada     artificialmente para algum propósito</a:t>
            </a:r>
            <a:endParaRPr sz="2200">
              <a:solidFill>
                <a:srgbClr val="666666"/>
              </a:solidFill>
            </a:endParaRPr>
          </a:p>
          <a:p>
            <a:pPr indent="-381000" lvl="2" marL="1371600" rtl="0" algn="l">
              <a:spcBef>
                <a:spcPts val="0"/>
              </a:spcBef>
              <a:spcAft>
                <a:spcPts val="0"/>
              </a:spcAft>
              <a:buClr>
                <a:srgbClr val="666666"/>
              </a:buClr>
              <a:buSzPts val="2400"/>
              <a:buChar char="-"/>
            </a:pPr>
            <a:r>
              <a:rPr lang="pt-BR" sz="1800">
                <a:solidFill>
                  <a:srgbClr val="666666"/>
                </a:solidFill>
              </a:rPr>
              <a:t>Ex: linguagens de programação       (C, Java, Python, etc.)</a:t>
            </a:r>
            <a:endParaRPr sz="1800">
              <a:solidFill>
                <a:srgbClr val="666666"/>
              </a:solidFill>
            </a:endParaRPr>
          </a:p>
        </p:txBody>
      </p:sp>
      <p:pic>
        <p:nvPicPr>
          <p:cNvPr id="139" name="Google Shape;139;p19"/>
          <p:cNvPicPr preferRelativeResize="0"/>
          <p:nvPr/>
        </p:nvPicPr>
        <p:blipFill>
          <a:blip r:embed="rId3">
            <a:alphaModFix/>
          </a:blip>
          <a:stretch>
            <a:fillRect/>
          </a:stretch>
        </p:blipFill>
        <p:spPr>
          <a:xfrm>
            <a:off x="5021326" y="1405400"/>
            <a:ext cx="3857626" cy="257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145" name="Google Shape;145;p20"/>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linguagens</a:t>
            </a:r>
            <a:endParaRPr>
              <a:solidFill>
                <a:srgbClr val="666666"/>
              </a:solidFill>
            </a:endParaRPr>
          </a:p>
        </p:txBody>
      </p:sp>
      <p:sp>
        <p:nvSpPr>
          <p:cNvPr id="146" name="Google Shape;146;p20"/>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lang="pt-BR" sz="2400">
                <a:solidFill>
                  <a:srgbClr val="666666"/>
                </a:solidFill>
              </a:rPr>
              <a:t>Linguagem humana X Linguagem artificial</a:t>
            </a:r>
            <a:endParaRPr sz="2400">
              <a:solidFill>
                <a:srgbClr val="666666"/>
              </a:solidFill>
            </a:endParaRPr>
          </a:p>
          <a:p>
            <a:pPr indent="-381000" lvl="1" marL="914400" rtl="0" algn="l">
              <a:spcBef>
                <a:spcPts val="1000"/>
              </a:spcBef>
              <a:spcAft>
                <a:spcPts val="0"/>
              </a:spcAft>
              <a:buClr>
                <a:srgbClr val="666666"/>
              </a:buClr>
              <a:buSzPts val="2400"/>
              <a:buChar char="-"/>
            </a:pPr>
            <a:r>
              <a:rPr lang="pt-BR" sz="2200">
                <a:solidFill>
                  <a:srgbClr val="666666"/>
                </a:solidFill>
              </a:rPr>
              <a:t>Linguagem humana</a:t>
            </a:r>
            <a:endParaRPr sz="2200">
              <a:solidFill>
                <a:srgbClr val="666666"/>
              </a:solidFill>
            </a:endParaRPr>
          </a:p>
          <a:p>
            <a:pPr indent="-381000" lvl="2" marL="1371600" rtl="0" algn="l">
              <a:spcBef>
                <a:spcPts val="0"/>
              </a:spcBef>
              <a:spcAft>
                <a:spcPts val="0"/>
              </a:spcAft>
              <a:buClr>
                <a:srgbClr val="666666"/>
              </a:buClr>
              <a:buSzPts val="2400"/>
              <a:buChar char="-"/>
            </a:pPr>
            <a:r>
              <a:rPr lang="pt-BR" sz="1800">
                <a:solidFill>
                  <a:srgbClr val="666666"/>
                </a:solidFill>
              </a:rPr>
              <a:t>Tem ambiguidade, é usual e informal, está viva e é muito flexível!</a:t>
            </a:r>
            <a:endParaRPr sz="1800">
              <a:solidFill>
                <a:srgbClr val="666666"/>
              </a:solidFill>
            </a:endParaRPr>
          </a:p>
          <a:p>
            <a:pPr indent="-381000" lvl="1" marL="914400" rtl="0" algn="l">
              <a:spcBef>
                <a:spcPts val="1000"/>
              </a:spcBef>
              <a:spcAft>
                <a:spcPts val="0"/>
              </a:spcAft>
              <a:buClr>
                <a:srgbClr val="666666"/>
              </a:buClr>
              <a:buSzPts val="2400"/>
              <a:buChar char="-"/>
            </a:pPr>
            <a:r>
              <a:rPr lang="pt-BR" sz="2200">
                <a:solidFill>
                  <a:srgbClr val="666666"/>
                </a:solidFill>
              </a:rPr>
              <a:t>Linguagem artificial</a:t>
            </a:r>
            <a:endParaRPr sz="2200">
              <a:solidFill>
                <a:srgbClr val="666666"/>
              </a:solidFill>
            </a:endParaRPr>
          </a:p>
          <a:p>
            <a:pPr indent="-381000" lvl="2" marL="1371600" rtl="0" algn="l">
              <a:spcBef>
                <a:spcPts val="0"/>
              </a:spcBef>
              <a:spcAft>
                <a:spcPts val="0"/>
              </a:spcAft>
              <a:buClr>
                <a:srgbClr val="666666"/>
              </a:buClr>
              <a:buSzPts val="2400"/>
              <a:buChar char="-"/>
            </a:pPr>
            <a:r>
              <a:rPr lang="pt-BR" sz="1800">
                <a:solidFill>
                  <a:srgbClr val="666666"/>
                </a:solidFill>
              </a:rPr>
              <a:t>Não tem ambiguidade, é mais formal e poucos conhecem, não admite tanta flexibilidade!</a:t>
            </a:r>
            <a:endParaRPr sz="18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1000"/>
                                        <p:tgtEl>
                                          <p:spTgt spid="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1000"/>
                                        <p:tgtEl>
                                          <p:spTgt spid="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Effect filter="fade" transition="in">
                                      <p:cBhvr>
                                        <p:cTn dur="1000"/>
                                        <p:tgtEl>
                                          <p:spTgt spid="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animEffect filter="fade" transition="in">
                                      <p:cBhvr>
                                        <p:cTn dur="1000"/>
                                        <p:tgtEl>
                                          <p:spTgt spid="1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4" st="4"/>
                                            </p:txEl>
                                          </p:spTgt>
                                        </p:tgtEl>
                                        <p:attrNameLst>
                                          <p:attrName>style.visibility</p:attrName>
                                        </p:attrNameLst>
                                      </p:cBhvr>
                                      <p:to>
                                        <p:strVal val="visible"/>
                                      </p:to>
                                    </p:set>
                                    <p:animEffect filter="fade" transition="in">
                                      <p:cBhvr>
                                        <p:cTn dur="1000"/>
                                        <p:tgtEl>
                                          <p:spTgt spid="14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solidFill>
                  <a:schemeClr val="dk2"/>
                </a:solidFill>
                <a:latin typeface="Lato"/>
                <a:ea typeface="Lato"/>
                <a:cs typeface="Lato"/>
                <a:sym typeface="Lato"/>
              </a:rPr>
              <a:t>‹#›</a:t>
            </a:fld>
            <a:endParaRPr>
              <a:solidFill>
                <a:schemeClr val="dk2"/>
              </a:solidFill>
              <a:latin typeface="Lato"/>
              <a:ea typeface="Lato"/>
              <a:cs typeface="Lato"/>
              <a:sym typeface="Lato"/>
            </a:endParaRPr>
          </a:p>
        </p:txBody>
      </p:sp>
      <p:sp>
        <p:nvSpPr>
          <p:cNvPr id="152" name="Google Shape;152;p21"/>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linguagens</a:t>
            </a:r>
            <a:endParaRPr>
              <a:solidFill>
                <a:srgbClr val="666666"/>
              </a:solidFill>
            </a:endParaRPr>
          </a:p>
        </p:txBody>
      </p:sp>
      <p:sp>
        <p:nvSpPr>
          <p:cNvPr id="153" name="Google Shape;153;p21"/>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2400">
                <a:solidFill>
                  <a:srgbClr val="666666"/>
                </a:solidFill>
              </a:rPr>
              <a:t>O que é a linguagem afinal?</a:t>
            </a:r>
            <a:endParaRPr sz="2400">
              <a:solidFill>
                <a:srgbClr val="666666"/>
              </a:solidFill>
            </a:endParaRPr>
          </a:p>
          <a:p>
            <a:pPr indent="0" lvl="0" marL="0" rtl="0" algn="l">
              <a:spcBef>
                <a:spcPts val="1000"/>
              </a:spcBef>
              <a:spcAft>
                <a:spcPts val="0"/>
              </a:spcAft>
              <a:buNone/>
            </a:pPr>
            <a:r>
              <a:t/>
            </a:r>
            <a:endParaRPr sz="2400">
              <a:solidFill>
                <a:srgbClr val="666666"/>
              </a:solidFill>
            </a:endParaRPr>
          </a:p>
          <a:p>
            <a:pPr indent="0" lvl="0" marL="457200" rtl="0" algn="ctr">
              <a:lnSpc>
                <a:spcPct val="150000"/>
              </a:lnSpc>
              <a:spcBef>
                <a:spcPts val="1000"/>
              </a:spcBef>
              <a:spcAft>
                <a:spcPts val="1000"/>
              </a:spcAft>
              <a:buNone/>
            </a:pPr>
            <a:r>
              <a:rPr lang="pt-BR" sz="2200">
                <a:solidFill>
                  <a:srgbClr val="666666"/>
                </a:solidFill>
              </a:rPr>
              <a:t>“Sistema de </a:t>
            </a:r>
            <a:r>
              <a:rPr b="1" lang="pt-BR" sz="2200">
                <a:solidFill>
                  <a:schemeClr val="dk1"/>
                </a:solidFill>
              </a:rPr>
              <a:t>símbolos de um vocabulário</a:t>
            </a:r>
            <a:r>
              <a:rPr lang="pt-BR" sz="2200">
                <a:solidFill>
                  <a:srgbClr val="666666"/>
                </a:solidFill>
              </a:rPr>
              <a:t> que, quando colocados numa determinada </a:t>
            </a:r>
            <a:r>
              <a:rPr b="1" lang="pt-BR" sz="2200">
                <a:solidFill>
                  <a:schemeClr val="dk1"/>
                </a:solidFill>
              </a:rPr>
              <a:t>ordem</a:t>
            </a:r>
            <a:r>
              <a:rPr lang="pt-BR" sz="2200">
                <a:solidFill>
                  <a:srgbClr val="666666"/>
                </a:solidFill>
              </a:rPr>
              <a:t> e expressos num determinado </a:t>
            </a:r>
            <a:r>
              <a:rPr b="1" lang="pt-BR" sz="2200">
                <a:solidFill>
                  <a:schemeClr val="dk1"/>
                </a:solidFill>
              </a:rPr>
              <a:t>contexto</a:t>
            </a:r>
            <a:r>
              <a:rPr lang="pt-BR" sz="2200">
                <a:solidFill>
                  <a:srgbClr val="666666"/>
                </a:solidFill>
              </a:rPr>
              <a:t>, emitem um </a:t>
            </a:r>
            <a:r>
              <a:rPr b="1" lang="pt-BR" sz="2200">
                <a:solidFill>
                  <a:schemeClr val="dk1"/>
                </a:solidFill>
              </a:rPr>
              <a:t>significado</a:t>
            </a:r>
            <a:r>
              <a:rPr lang="pt-BR" sz="2200">
                <a:solidFill>
                  <a:srgbClr val="666666"/>
                </a:solidFill>
              </a:rPr>
              <a:t>.”</a:t>
            </a:r>
            <a:endParaRPr sz="22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